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342" r:id="rId3"/>
    <p:sldId id="260" r:id="rId4"/>
    <p:sldId id="547" r:id="rId5"/>
    <p:sldId id="696" r:id="rId6"/>
    <p:sldId id="744" r:id="rId7"/>
    <p:sldId id="745" r:id="rId8"/>
    <p:sldId id="746" r:id="rId9"/>
    <p:sldId id="747" r:id="rId10"/>
    <p:sldId id="748" r:id="rId11"/>
    <p:sldId id="697" r:id="rId12"/>
    <p:sldId id="749" r:id="rId13"/>
    <p:sldId id="750" r:id="rId14"/>
    <p:sldId id="751" r:id="rId15"/>
    <p:sldId id="752" r:id="rId16"/>
    <p:sldId id="753" r:id="rId17"/>
    <p:sldId id="754" r:id="rId18"/>
    <p:sldId id="755" r:id="rId19"/>
    <p:sldId id="756" r:id="rId20"/>
    <p:sldId id="757" r:id="rId21"/>
    <p:sldId id="758" r:id="rId22"/>
    <p:sldId id="759" r:id="rId23"/>
    <p:sldId id="760" r:id="rId24"/>
    <p:sldId id="761" r:id="rId25"/>
    <p:sldId id="762" r:id="rId26"/>
    <p:sldId id="763" r:id="rId27"/>
    <p:sldId id="694" r:id="rId28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1619AC"/>
    <a:srgbClr val="0000FF"/>
    <a:srgbClr val="CC00CC"/>
    <a:srgbClr val="1A961D"/>
    <a:srgbClr val="040786"/>
    <a:srgbClr val="CF5175"/>
    <a:srgbClr val="060ABA"/>
    <a:srgbClr val="10147A"/>
    <a:srgbClr val="939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90" y="4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-283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E057E3-7D89-1240-9356-629615353FFE}" type="datetime1">
              <a:rPr kumimoji="1" lang="zh-CN" altLang="en-US" smtClean="0"/>
              <a:t>2022/5/2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6FAC2-920C-6544-8DF7-4DBCEDABD68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3111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C4B09E-4045-9E4B-B42C-D35639D5ED05}" type="datetime1">
              <a:rPr kumimoji="1" lang="zh-CN" altLang="en-US" smtClean="0"/>
              <a:t>2022/5/2</a:t>
            </a:fld>
            <a:endParaRPr kumimoji="1"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37E3B2-5006-0748-8CA0-8B82F592B102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幻灯片图像占位符 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11540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58906" y="1951131"/>
            <a:ext cx="7772400" cy="1470025"/>
          </a:xfrm>
        </p:spPr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77F2FB0-5163-44A6-8FB4-AD676259AA50}" type="datetime10">
              <a:rPr kumimoji="1" lang="zh-CN" altLang="en-US" smtClean="0"/>
              <a:pPr/>
              <a:t>21:56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49"/>
            <a:ext cx="2895600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863F3B9-6CF4-E94A-98DA-10393CF60C6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4131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Ø"/>
              <a:defRPr>
                <a:latin typeface="Times New Roman" pitchFamily="18" charset="0"/>
                <a:cs typeface="Times New Roman" pitchFamily="18" charset="0"/>
              </a:defRPr>
            </a:lvl1pPr>
            <a:lvl2pPr marL="742950" indent="-285750">
              <a:buFont typeface="Wingdings" pitchFamily="2" charset="2"/>
              <a:buChar char="Ø"/>
              <a:defRPr>
                <a:latin typeface="Times New Roman" pitchFamily="18" charset="0"/>
                <a:ea typeface="+mj-ea"/>
                <a:cs typeface="Times New Roman" pitchFamily="18" charset="0"/>
              </a:defRPr>
            </a:lvl2pPr>
            <a:lvl3pPr marL="1143000" indent="-228600">
              <a:buFont typeface="Wingdings" pitchFamily="2" charset="2"/>
              <a:buChar char="n"/>
              <a:defRPr>
                <a:latin typeface="Times New Roman" pitchFamily="18" charset="0"/>
                <a:ea typeface="+mj-ea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ea typeface="+mj-ea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ea typeface="+mj-ea"/>
                <a:cs typeface="Times New Roman" pitchFamily="18" charset="0"/>
              </a:defRPr>
            </a:lvl5pPr>
          </a:lstStyle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863F3B9-6CF4-E94A-98DA-10393CF60C60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7" name="日期占位符 4">
            <a:extLst>
              <a:ext uri="{FF2B5EF4-FFF2-40B4-BE49-F238E27FC236}">
                <a16:creationId xmlns:a16="http://schemas.microsoft.com/office/drawing/2014/main" id="{59BD8A57-B52F-4508-A8B3-449E4409DA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42B963-3E6C-4D03-ADBA-403DAADE1DFA}" type="datetime10">
              <a:rPr kumimoji="1" lang="zh-CN" altLang="en-US" smtClean="0"/>
              <a:pPr/>
              <a:t>21:56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0026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42B963-3E6C-4D03-ADBA-403DAADE1DFA}" type="datetime10">
              <a:rPr kumimoji="1" lang="zh-CN" altLang="en-US" smtClean="0"/>
              <a:pPr/>
              <a:t>21:56</a:t>
            </a:fld>
            <a:endParaRPr kumimoji="1"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863F3B9-6CF4-E94A-98DA-10393CF60C60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6242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7E97718-E45A-4EAF-9421-0869FD2D36E5}" type="datetime10">
              <a:rPr kumimoji="1" lang="zh-CN" altLang="en-US" smtClean="0"/>
              <a:pPr/>
              <a:t>21:56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863F3B9-6CF4-E94A-98DA-10393CF60C60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3573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C6F5299-5420-44D3-A32D-CAF104D083E5}" type="datetime10">
              <a:rPr kumimoji="1" lang="zh-CN" altLang="en-US" smtClean="0"/>
              <a:pPr/>
              <a:t>21:56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863F3B9-6CF4-E94A-98DA-10393CF60C6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5883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072734" y="274638"/>
            <a:ext cx="699853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54424" y="1600200"/>
            <a:ext cx="786204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724FE024-D72A-4509-8630-33DB5B33D685}" type="datetime10">
              <a:rPr kumimoji="1" lang="zh-CN" altLang="en-US" smtClean="0"/>
              <a:pPr/>
              <a:t>21:56</a:t>
            </a:fld>
            <a:endParaRPr kumimoji="1"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r>
              <a:rPr kumimoji="1" lang="en-US" altLang="zh-CN"/>
              <a:t>1</a:t>
            </a:r>
            <a:endParaRPr kumimoji="1"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0" y="1433318"/>
            <a:ext cx="9144000" cy="139642"/>
          </a:xfrm>
          <a:prstGeom prst="rect">
            <a:avLst/>
          </a:prstGeom>
          <a:gradFill flip="none" rotWithShape="1">
            <a:gsLst>
              <a:gs pos="0">
                <a:srgbClr val="1619AC"/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chemeClr val="bg1">
                <a:lumMod val="75000"/>
              </a:schemeClr>
            </a:soli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操作按钮: 后退或上一个 9">
            <a:hlinkClick r:id="" action="ppaction://hlinkshowjump?jump=previousslide" highlightClick="1"/>
          </p:cNvPr>
          <p:cNvSpPr/>
          <p:nvPr userDrawn="1"/>
        </p:nvSpPr>
        <p:spPr>
          <a:xfrm>
            <a:off x="3890683" y="6472516"/>
            <a:ext cx="267658" cy="243833"/>
          </a:xfrm>
          <a:prstGeom prst="actionButtonBackPrevious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操作按钮: 前进或下一个 10">
            <a:hlinkClick r:id="" action="ppaction://hlinkshowjump?jump=nextslide" highlightClick="1"/>
          </p:cNvPr>
          <p:cNvSpPr/>
          <p:nvPr userDrawn="1"/>
        </p:nvSpPr>
        <p:spPr>
          <a:xfrm>
            <a:off x="4509247" y="6472516"/>
            <a:ext cx="256181" cy="248959"/>
          </a:xfrm>
          <a:prstGeom prst="actionButtonForwardNext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操作按钮: 主页 11">
            <a:hlinkClick r:id="" action="ppaction://hlinkshowjump?jump=firstslide" highlightClick="1"/>
          </p:cNvPr>
          <p:cNvSpPr/>
          <p:nvPr userDrawn="1"/>
        </p:nvSpPr>
        <p:spPr>
          <a:xfrm>
            <a:off x="3299012" y="6472517"/>
            <a:ext cx="278667" cy="243834"/>
          </a:xfrm>
          <a:prstGeom prst="actionButtonHome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操作按钮: 结束 12">
            <a:hlinkClick r:id="" action="ppaction://hlinkshowjump?jump=lastslide" highlightClick="1"/>
          </p:cNvPr>
          <p:cNvSpPr/>
          <p:nvPr userDrawn="1"/>
        </p:nvSpPr>
        <p:spPr>
          <a:xfrm>
            <a:off x="5692588" y="6472517"/>
            <a:ext cx="255622" cy="248958"/>
          </a:xfrm>
          <a:prstGeom prst="actionButtonEnd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操作按钮: 返回 14">
            <a:hlinkClick r:id="" action="ppaction://hlinkshowjump?jump=lastslideviewed" highlightClick="1"/>
          </p:cNvPr>
          <p:cNvSpPr/>
          <p:nvPr userDrawn="1"/>
        </p:nvSpPr>
        <p:spPr>
          <a:xfrm>
            <a:off x="5109882" y="6472516"/>
            <a:ext cx="251296" cy="248959"/>
          </a:xfrm>
          <a:prstGeom prst="actionButtonReturn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5142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6" r:id="rId5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000090"/>
          </a:solidFill>
          <a:latin typeface="Times New Roman" pitchFamily="18" charset="0"/>
          <a:ea typeface="华文行楷" pitchFamily="2" charset="-122"/>
          <a:cs typeface="Times New Roman" pitchFamily="18" charset="0"/>
        </a:defRPr>
      </a:lvl1pPr>
    </p:titleStyle>
    <p:bodyStyle>
      <a:lvl1pPr marL="179388" indent="-179388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Times New Roman" pitchFamily="18" charset="0"/>
          <a:ea typeface="+mn-ea"/>
          <a:cs typeface="Times New Roman" pitchFamily="18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pitchFamily="2" charset="2"/>
        <a:buChar char="Ø"/>
        <a:defRPr sz="2800" kern="1200">
          <a:solidFill>
            <a:schemeClr val="tx1"/>
          </a:solidFill>
          <a:latin typeface="Times New Roman" pitchFamily="18" charset="0"/>
          <a:ea typeface="+mj-ea"/>
          <a:cs typeface="Times New Roman" pitchFamily="18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Wingdings" pitchFamily="2" charset="2"/>
        <a:buChar char="n"/>
        <a:defRPr sz="2400" kern="1200">
          <a:solidFill>
            <a:schemeClr val="tx1"/>
          </a:solidFill>
          <a:latin typeface="Times New Roman" pitchFamily="18" charset="0"/>
          <a:ea typeface="+mj-ea"/>
          <a:cs typeface="Times New Roman" pitchFamily="18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Wingdings" pitchFamily="2" charset="2"/>
        <a:buChar char="u"/>
        <a:defRPr sz="2000" kern="1200">
          <a:solidFill>
            <a:schemeClr val="tx1"/>
          </a:solidFill>
          <a:latin typeface="Times New Roman" pitchFamily="18" charset="0"/>
          <a:ea typeface="+mj-ea"/>
          <a:cs typeface="Times New Roman" pitchFamily="18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Times New Roman" pitchFamily="18" charset="0"/>
          <a:ea typeface="+mj-ea"/>
          <a:cs typeface="Times New Roman" pitchFamily="18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ctrTitle"/>
          </p:nvPr>
        </p:nvSpPr>
        <p:spPr>
          <a:xfrm>
            <a:off x="721894" y="1509965"/>
            <a:ext cx="7700211" cy="1470025"/>
          </a:xfrm>
        </p:spPr>
        <p:txBody>
          <a:bodyPr>
            <a:normAutofit/>
          </a:bodyPr>
          <a:lstStyle/>
          <a:p>
            <a:r>
              <a:rPr kumimoji="1" lang="zh-CN" altLang="en-US" sz="6000" b="1" dirty="0">
                <a:ea typeface="黑体" panose="02010609060101010101" pitchFamily="49" charset="-122"/>
              </a:rPr>
              <a:t>面向对象程序设计</a:t>
            </a:r>
          </a:p>
        </p:txBody>
      </p:sp>
      <p:sp>
        <p:nvSpPr>
          <p:cNvPr id="9" name="副标题 2"/>
          <p:cNvSpPr>
            <a:spLocks noGrp="1"/>
          </p:cNvSpPr>
          <p:nvPr>
            <p:ph type="subTitle" idx="1"/>
          </p:nvPr>
        </p:nvSpPr>
        <p:spPr>
          <a:xfrm>
            <a:off x="741148" y="4167739"/>
            <a:ext cx="7700210" cy="1867302"/>
          </a:xfrm>
        </p:spPr>
        <p:txBody>
          <a:bodyPr/>
          <a:lstStyle/>
          <a:p>
            <a:r>
              <a:rPr kumimoji="1" lang="zh-CN" altLang="en-US" sz="2800" dirty="0">
                <a:solidFill>
                  <a:schemeClr val="tx1"/>
                </a:solidFill>
              </a:rPr>
              <a:t>山东工商学院</a:t>
            </a:r>
            <a:endParaRPr kumimoji="1" lang="en-US" altLang="zh-CN" sz="2800" dirty="0">
              <a:solidFill>
                <a:schemeClr val="tx1"/>
              </a:solidFill>
            </a:endParaRPr>
          </a:p>
          <a:p>
            <a:r>
              <a:rPr kumimoji="1" lang="zh-CN" altLang="en-US" sz="2400" b="1" dirty="0">
                <a:solidFill>
                  <a:schemeClr val="tx1"/>
                </a:solidFill>
                <a:latin typeface="新宋体" pitchFamily="49" charset="-122"/>
                <a:ea typeface="新宋体" pitchFamily="49" charset="-122"/>
              </a:rPr>
              <a:t>计算机科学与技术学院</a:t>
            </a:r>
            <a:endParaRPr kumimoji="1" lang="en-US" altLang="zh-CN" sz="2400" b="1" dirty="0">
              <a:solidFill>
                <a:schemeClr val="tx1"/>
              </a:solidFill>
              <a:latin typeface="新宋体" pitchFamily="49" charset="-122"/>
              <a:ea typeface="新宋体" pitchFamily="49" charset="-122"/>
            </a:endParaRPr>
          </a:p>
          <a:p>
            <a:r>
              <a:rPr kumimoji="1" lang="zh-CN" altLang="en-US" sz="2400" dirty="0">
                <a:solidFill>
                  <a:schemeClr val="tx1"/>
                </a:solidFill>
                <a:latin typeface="华文新魏" pitchFamily="2" charset="-122"/>
                <a:ea typeface="华文新魏" pitchFamily="2" charset="-122"/>
              </a:rPr>
              <a:t>王金鹏</a:t>
            </a:r>
          </a:p>
        </p:txBody>
      </p:sp>
    </p:spTree>
    <p:extLst>
      <p:ext uri="{BB962C8B-B14F-4D97-AF65-F5344CB8AC3E}">
        <p14:creationId xmlns:p14="http://schemas.microsoft.com/office/powerpoint/2010/main" val="2625318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44E32B-6509-4624-9866-C0A42A1715D0}" type="datetime10">
              <a:rPr kumimoji="1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21:56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0653" y="274638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tx1"/>
                </a:solidFill>
              </a:rPr>
              <a:t>12.2  </a:t>
            </a:r>
            <a:r>
              <a:rPr lang="zh-CN" altLang="en-US" sz="3600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函数模板</a:t>
            </a: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gray">
          <a:xfrm>
            <a:off x="1006932" y="2044029"/>
            <a:ext cx="2448663" cy="7152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9900"/>
              </a:gs>
              <a:gs pos="50000">
                <a:srgbClr val="FFFFFF"/>
              </a:gs>
              <a:gs pos="100000">
                <a:srgbClr val="FF9900"/>
              </a:gs>
            </a:gsLst>
            <a:lin ang="5400000" scaled="1"/>
          </a:gradFill>
          <a:ln w="12700" algn="ctr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4" name="AutoShape 4"/>
          <p:cNvSpPr>
            <a:spLocks noChangeArrowheads="1"/>
          </p:cNvSpPr>
          <p:nvPr/>
        </p:nvSpPr>
        <p:spPr bwMode="gray">
          <a:xfrm>
            <a:off x="1906823" y="3123855"/>
            <a:ext cx="2589763" cy="445105"/>
          </a:xfrm>
          <a:prstGeom prst="roundRect">
            <a:avLst>
              <a:gd name="adj" fmla="val 16667"/>
            </a:avLst>
          </a:prstGeom>
          <a:solidFill>
            <a:srgbClr val="5E9EFF"/>
          </a:solidFill>
          <a:ln w="12700" algn="ctr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5" name="AutoShape 5"/>
          <p:cNvSpPr>
            <a:spLocks noChangeArrowheads="1"/>
          </p:cNvSpPr>
          <p:nvPr/>
        </p:nvSpPr>
        <p:spPr bwMode="gray">
          <a:xfrm>
            <a:off x="1545084" y="3064136"/>
            <a:ext cx="549489" cy="557217"/>
          </a:xfrm>
          <a:prstGeom prst="diamond">
            <a:avLst/>
          </a:prstGeom>
          <a:solidFill>
            <a:srgbClr val="99CCFF"/>
          </a:solidFill>
          <a:ln w="25400" algn="ctr">
            <a:solidFill>
              <a:srgbClr val="FFFFFF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grpSp>
        <p:nvGrpSpPr>
          <p:cNvPr id="16" name="组合 29"/>
          <p:cNvGrpSpPr>
            <a:grpSpLocks/>
          </p:cNvGrpSpPr>
          <p:nvPr/>
        </p:nvGrpSpPr>
        <p:grpSpPr bwMode="auto">
          <a:xfrm>
            <a:off x="1615175" y="3075600"/>
            <a:ext cx="2805996" cy="502666"/>
            <a:chOff x="1006080" y="1730217"/>
            <a:chExt cx="2306420" cy="502979"/>
          </a:xfrm>
        </p:grpSpPr>
        <p:sp>
          <p:nvSpPr>
            <p:cNvPr id="17" name="Text Box 6"/>
            <p:cNvSpPr txBox="1">
              <a:spLocks noChangeArrowheads="1"/>
            </p:cNvSpPr>
            <p:nvPr/>
          </p:nvSpPr>
          <p:spPr bwMode="gray">
            <a:xfrm>
              <a:off x="1375937" y="1730217"/>
              <a:ext cx="1936563" cy="464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82800" bIns="10800">
              <a:spAutoFit/>
            </a:bodyPr>
            <a:lstStyle>
              <a:lvl1pPr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1pPr>
              <a:lvl2pPr marL="742950" indent="-28575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2pPr>
              <a:lvl3pPr marL="11430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3pPr>
              <a:lvl4pPr marL="16002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4pPr>
              <a:lvl5pPr marL="20574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9pPr>
            </a:lstStyle>
            <a:p>
              <a:pPr marL="0" marR="0" lvl="0" indent="0" algn="l" defTabSz="4572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华文新魏" pitchFamily="2" charset="-122"/>
                  <a:cs typeface="Times New Roman" panose="02020603050405020304" pitchFamily="18" charset="0"/>
                </a:rPr>
                <a:t>函数模板的定义</a:t>
              </a:r>
              <a:endPara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18" name="Text Box 7"/>
            <p:cNvSpPr txBox="1">
              <a:spLocks noChangeArrowheads="1"/>
            </p:cNvSpPr>
            <p:nvPr/>
          </p:nvSpPr>
          <p:spPr bwMode="gray">
            <a:xfrm>
              <a:off x="1006080" y="1775711"/>
              <a:ext cx="336434" cy="457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1pPr>
              <a:lvl2pPr marL="742950" indent="-28575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2pPr>
              <a:lvl3pPr marL="11430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3pPr>
              <a:lvl4pPr marL="16002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4pPr>
              <a:lvl5pPr marL="20574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9pPr>
            </a:lstStyle>
            <a:p>
              <a:pPr marL="0" marR="0" lvl="0" indent="0" algn="ctr" defTabSz="4572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itchFamily="18" charset="0"/>
                  <a:ea typeface="宋体" pitchFamily="2" charset="-122"/>
                  <a:cs typeface="+mn-cs"/>
                </a:rPr>
                <a:t>1</a:t>
              </a:r>
            </a:p>
          </p:txBody>
        </p:sp>
      </p:grpSp>
      <p:sp>
        <p:nvSpPr>
          <p:cNvPr id="19" name="AutoShape 8"/>
          <p:cNvSpPr>
            <a:spLocks noChangeArrowheads="1"/>
          </p:cNvSpPr>
          <p:nvPr/>
        </p:nvSpPr>
        <p:spPr bwMode="gray">
          <a:xfrm>
            <a:off x="1865357" y="3949078"/>
            <a:ext cx="2631229" cy="465931"/>
          </a:xfrm>
          <a:prstGeom prst="roundRect">
            <a:avLst>
              <a:gd name="adj" fmla="val 16667"/>
            </a:avLst>
          </a:prstGeom>
          <a:solidFill>
            <a:srgbClr val="5E9EFF"/>
          </a:solidFill>
          <a:ln w="12700" algn="ctr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0" name="AutoShape 9"/>
          <p:cNvSpPr>
            <a:spLocks noChangeArrowheads="1"/>
          </p:cNvSpPr>
          <p:nvPr/>
        </p:nvSpPr>
        <p:spPr bwMode="gray">
          <a:xfrm>
            <a:off x="1518965" y="3907803"/>
            <a:ext cx="559014" cy="557212"/>
          </a:xfrm>
          <a:prstGeom prst="diamond">
            <a:avLst/>
          </a:prstGeom>
          <a:solidFill>
            <a:srgbClr val="99CCFF"/>
          </a:solidFill>
          <a:ln w="25400" algn="ctr">
            <a:solidFill>
              <a:srgbClr val="FFFFFF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1" name="Text Box 10"/>
          <p:cNvSpPr txBox="1">
            <a:spLocks noChangeArrowheads="1"/>
          </p:cNvSpPr>
          <p:nvPr/>
        </p:nvSpPr>
        <p:spPr bwMode="gray">
          <a:xfrm>
            <a:off x="2062806" y="3955576"/>
            <a:ext cx="235836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华文新魏" pitchFamily="2" charset="-122"/>
                <a:cs typeface="Times New Roman" panose="02020603050405020304" pitchFamily="18" charset="0"/>
              </a:rPr>
              <a:t>函数模板的使用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华文新魏" pitchFamily="2" charset="-122"/>
              <a:cs typeface="+mn-cs"/>
            </a:endParaRPr>
          </a:p>
        </p:txBody>
      </p:sp>
      <p:sp>
        <p:nvSpPr>
          <p:cNvPr id="22" name="Text Box 11"/>
          <p:cNvSpPr txBox="1">
            <a:spLocks noChangeArrowheads="1"/>
          </p:cNvSpPr>
          <p:nvPr/>
        </p:nvSpPr>
        <p:spPr bwMode="gray">
          <a:xfrm>
            <a:off x="1640935" y="3949078"/>
            <a:ext cx="33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1pPr>
            <a:lvl2pPr marL="742950" indent="-28575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2pPr>
            <a:lvl3pPr marL="11430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3pPr>
            <a:lvl4pPr marL="16002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4pPr>
            <a:lvl5pPr marL="20574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9pPr>
          </a:lstStyle>
          <a:p>
            <a:pPr marL="0" marR="0" lvl="0" indent="0" algn="ctr" defTabSz="4572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itchFamily="18" charset="0"/>
                <a:ea typeface="宋体" pitchFamily="2" charset="-122"/>
                <a:cs typeface="+mn-cs"/>
              </a:rPr>
              <a:t>2</a:t>
            </a:r>
          </a:p>
        </p:txBody>
      </p:sp>
      <p:sp>
        <p:nvSpPr>
          <p:cNvPr id="26" name="Text Box 15"/>
          <p:cNvSpPr txBox="1">
            <a:spLocks noChangeArrowheads="1"/>
          </p:cNvSpPr>
          <p:nvPr/>
        </p:nvSpPr>
        <p:spPr bwMode="gray">
          <a:xfrm>
            <a:off x="1645289" y="4503330"/>
            <a:ext cx="33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1pPr>
            <a:lvl2pPr marL="742950" indent="-28575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2pPr>
            <a:lvl3pPr marL="11430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3pPr>
            <a:lvl4pPr marL="16002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4pPr>
            <a:lvl5pPr marL="20574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9pPr>
          </a:lstStyle>
          <a:p>
            <a:pPr marL="0" marR="0" lvl="0" indent="0" algn="ctr" defTabSz="4572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itchFamily="18" charset="0"/>
                <a:ea typeface="宋体" pitchFamily="2" charset="-122"/>
                <a:cs typeface="+mn-cs"/>
              </a:rPr>
              <a:t>3</a:t>
            </a:r>
          </a:p>
        </p:txBody>
      </p:sp>
      <p:sp>
        <p:nvSpPr>
          <p:cNvPr id="27" name="Text Box 7"/>
          <p:cNvSpPr txBox="1">
            <a:spLocks noChangeArrowheads="1"/>
          </p:cNvSpPr>
          <p:nvPr/>
        </p:nvSpPr>
        <p:spPr bwMode="gray">
          <a:xfrm>
            <a:off x="1062684" y="2109399"/>
            <a:ext cx="2337157" cy="525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82800" bIns="1080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charset="0"/>
                <a:ea typeface="华文新魏" pitchFamily="2" charset="-122"/>
                <a:cs typeface="+mn-cs"/>
              </a:rPr>
              <a:t>本节主要内容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F1DD4A4-DD54-4BA4-9B15-C087A4DE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63F3B9-6CF4-E94A-98DA-10393CF60C60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黑体" panose="02010609060101010101" pitchFamily="49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3" name="AutoShape 8">
            <a:extLst>
              <a:ext uri="{FF2B5EF4-FFF2-40B4-BE49-F238E27FC236}">
                <a16:creationId xmlns:a16="http://schemas.microsoft.com/office/drawing/2014/main" id="{24602745-7E88-44A0-8263-3B57520B41A3}"/>
              </a:ext>
            </a:extLst>
          </p:cNvPr>
          <p:cNvSpPr>
            <a:spLocks noChangeArrowheads="1"/>
          </p:cNvSpPr>
          <p:nvPr/>
        </p:nvSpPr>
        <p:spPr bwMode="gray">
          <a:xfrm>
            <a:off x="1865357" y="4761514"/>
            <a:ext cx="2631229" cy="465931"/>
          </a:xfrm>
          <a:prstGeom prst="roundRect">
            <a:avLst>
              <a:gd name="adj" fmla="val 16667"/>
            </a:avLst>
          </a:prstGeom>
          <a:solidFill>
            <a:srgbClr val="5E9EFF"/>
          </a:solidFill>
          <a:ln w="12700" algn="ctr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4" name="AutoShape 9">
            <a:extLst>
              <a:ext uri="{FF2B5EF4-FFF2-40B4-BE49-F238E27FC236}">
                <a16:creationId xmlns:a16="http://schemas.microsoft.com/office/drawing/2014/main" id="{DDDFBEAB-7002-4169-9B83-F27CD6D5023C}"/>
              </a:ext>
            </a:extLst>
          </p:cNvPr>
          <p:cNvSpPr>
            <a:spLocks noChangeArrowheads="1"/>
          </p:cNvSpPr>
          <p:nvPr/>
        </p:nvSpPr>
        <p:spPr bwMode="gray">
          <a:xfrm>
            <a:off x="1518965" y="4720239"/>
            <a:ext cx="559014" cy="557212"/>
          </a:xfrm>
          <a:prstGeom prst="diamond">
            <a:avLst/>
          </a:prstGeom>
          <a:solidFill>
            <a:srgbClr val="99CCFF"/>
          </a:solidFill>
          <a:ln w="25400" algn="ctr">
            <a:solidFill>
              <a:srgbClr val="FFFFFF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5" name="Text Box 10">
            <a:extLst>
              <a:ext uri="{FF2B5EF4-FFF2-40B4-BE49-F238E27FC236}">
                <a16:creationId xmlns:a16="http://schemas.microsoft.com/office/drawing/2014/main" id="{57894648-851F-46E2-AEBB-73AFBA310B92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062806" y="4768012"/>
            <a:ext cx="235836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lvl="0">
              <a:defRPr/>
            </a:pPr>
            <a:r>
              <a:rPr kumimoji="0" lang="zh-CN" altLang="en-US" kern="0" dirty="0">
                <a:solidFill>
                  <a:srgbClr val="000000"/>
                </a:solidFill>
                <a:ea typeface="华文新魏" pitchFamily="2" charset="-122"/>
                <a:cs typeface="Times New Roman" panose="02020603050405020304" pitchFamily="18" charset="0"/>
              </a:rPr>
              <a:t>模板函数的</a:t>
            </a: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华文新魏" pitchFamily="2" charset="-122"/>
                <a:cs typeface="Times New Roman" panose="02020603050405020304" pitchFamily="18" charset="0"/>
              </a:rPr>
              <a:t>重载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华文新魏" pitchFamily="2" charset="-122"/>
              <a:cs typeface="+mn-cs"/>
            </a:endParaRPr>
          </a:p>
        </p:txBody>
      </p:sp>
      <p:sp>
        <p:nvSpPr>
          <p:cNvPr id="28" name="Text Box 11">
            <a:extLst>
              <a:ext uri="{FF2B5EF4-FFF2-40B4-BE49-F238E27FC236}">
                <a16:creationId xmlns:a16="http://schemas.microsoft.com/office/drawing/2014/main" id="{1E96B915-A3AC-4988-B84E-13FBA5549BC3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640935" y="4761514"/>
            <a:ext cx="33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1pPr>
            <a:lvl2pPr marL="742950" indent="-28575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2pPr>
            <a:lvl3pPr marL="11430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3pPr>
            <a:lvl4pPr marL="16002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4pPr>
            <a:lvl5pPr marL="20574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9pPr>
          </a:lstStyle>
          <a:p>
            <a:pPr marL="0" marR="0" lvl="0" indent="0" algn="ctr" defTabSz="4572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itchFamily="18" charset="0"/>
                <a:ea typeface="宋体" pitchFamily="2" charset="-122"/>
                <a:cs typeface="+mn-cs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02765549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12.2.1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函数模板的定义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11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824292" cy="4405554"/>
          </a:xfrm>
        </p:spPr>
        <p:txBody>
          <a:bodyPr>
            <a:normAutofit/>
          </a:bodyPr>
          <a:lstStyle/>
          <a:p>
            <a:pPr marL="263525" indent="-263525">
              <a:lnSpc>
                <a:spcPct val="120000"/>
              </a:lnSpc>
            </a:pPr>
            <a:r>
              <a:rPr lang="zh-CN" altLang="en-US" sz="2800" dirty="0">
                <a:latin typeface="+mn-ea"/>
              </a:rPr>
              <a:t>方法：将不能确定的类型用</a:t>
            </a:r>
            <a:r>
              <a:rPr lang="en-US" altLang="zh-CN" sz="2800" dirty="0"/>
              <a:t>T1</a:t>
            </a:r>
            <a:r>
              <a:rPr lang="zh-CN" altLang="en-US" sz="2800" dirty="0"/>
              <a:t>、</a:t>
            </a:r>
            <a:r>
              <a:rPr lang="en-US" altLang="zh-CN" sz="2800" dirty="0"/>
              <a:t>T2…</a:t>
            </a:r>
            <a:r>
              <a:rPr lang="zh-CN" altLang="en-US" sz="2800" dirty="0">
                <a:latin typeface="+mn-ea"/>
              </a:rPr>
              <a:t>代替</a:t>
            </a:r>
          </a:p>
          <a:p>
            <a:pPr marL="990600" lvl="1" indent="-533400">
              <a:spcBef>
                <a:spcPts val="1800"/>
              </a:spcBef>
              <a:buNone/>
            </a:pPr>
            <a:r>
              <a:rPr lang="en-US" altLang="zh-CN" sz="2600" dirty="0">
                <a:solidFill>
                  <a:srgbClr val="0070C0"/>
                </a:solidFill>
              </a:rPr>
              <a:t>template &lt;class T1, classT2.…..&gt;  </a:t>
            </a:r>
          </a:p>
          <a:p>
            <a:pPr marL="990600" lvl="1" indent="-533400">
              <a:spcBef>
                <a:spcPts val="1800"/>
              </a:spcBef>
              <a:buNone/>
            </a:pPr>
            <a:r>
              <a:rPr lang="zh-CN" altLang="en-US" sz="2600" dirty="0">
                <a:solidFill>
                  <a:srgbClr val="0070C0"/>
                </a:solidFill>
              </a:rPr>
              <a:t>返回类型   函数名</a:t>
            </a:r>
            <a:r>
              <a:rPr lang="en-US" altLang="zh-CN" sz="2600" dirty="0">
                <a:solidFill>
                  <a:srgbClr val="0070C0"/>
                </a:solidFill>
              </a:rPr>
              <a:t>(</a:t>
            </a:r>
            <a:r>
              <a:rPr lang="zh-CN" altLang="en-US" sz="2600" dirty="0">
                <a:solidFill>
                  <a:srgbClr val="0070C0"/>
                </a:solidFill>
              </a:rPr>
              <a:t>参数表列</a:t>
            </a:r>
            <a:r>
              <a:rPr lang="en-US" altLang="zh-CN" sz="2600" dirty="0">
                <a:solidFill>
                  <a:srgbClr val="0070C0"/>
                </a:solidFill>
              </a:rPr>
              <a:t>)</a:t>
            </a:r>
            <a:endParaRPr lang="zh-CN" altLang="en-US" sz="2600" dirty="0">
              <a:solidFill>
                <a:srgbClr val="0070C0"/>
              </a:solidFill>
            </a:endParaRPr>
          </a:p>
          <a:p>
            <a:pPr marL="990600" lvl="1" indent="-533400">
              <a:spcBef>
                <a:spcPts val="1200"/>
              </a:spcBef>
              <a:buNone/>
            </a:pPr>
            <a:r>
              <a:rPr lang="en-US" altLang="zh-CN" sz="2600" dirty="0">
                <a:solidFill>
                  <a:srgbClr val="0070C0"/>
                </a:solidFill>
              </a:rPr>
              <a:t>{ </a:t>
            </a:r>
          </a:p>
          <a:p>
            <a:pPr marL="990600" lvl="1" indent="-533400">
              <a:spcBef>
                <a:spcPts val="1200"/>
              </a:spcBef>
              <a:buNone/>
            </a:pPr>
            <a:r>
              <a:rPr lang="en-US" altLang="zh-CN" sz="2600" dirty="0">
                <a:solidFill>
                  <a:srgbClr val="0070C0"/>
                </a:solidFill>
              </a:rPr>
              <a:t>      ......    </a:t>
            </a:r>
            <a:endParaRPr lang="zh-CN" altLang="en-US" sz="2600" dirty="0">
              <a:solidFill>
                <a:srgbClr val="0070C0"/>
              </a:solidFill>
            </a:endParaRPr>
          </a:p>
          <a:p>
            <a:pPr marL="990600" lvl="1" indent="-533400">
              <a:spcBef>
                <a:spcPts val="1200"/>
              </a:spcBef>
              <a:buNone/>
            </a:pPr>
            <a:r>
              <a:rPr lang="en-US" altLang="zh-CN" sz="2600" dirty="0">
                <a:solidFill>
                  <a:srgbClr val="0070C0"/>
                </a:solidFill>
              </a:rPr>
              <a:t>}</a:t>
            </a:r>
          </a:p>
          <a:p>
            <a:pPr marL="539750" lvl="1" indent="0">
              <a:spcBef>
                <a:spcPts val="600"/>
              </a:spcBef>
              <a:buNone/>
              <a:tabLst>
                <a:tab pos="539750" algn="l"/>
              </a:tabLst>
              <a:defRPr/>
            </a:pPr>
            <a:endParaRPr lang="en-US" altLang="zh-CN" sz="2400" dirty="0">
              <a:solidFill>
                <a:srgbClr val="0070C0"/>
              </a:solidFill>
            </a:endParaRPr>
          </a:p>
        </p:txBody>
      </p:sp>
      <p:sp>
        <p:nvSpPr>
          <p:cNvPr id="3" name="右大括号 2">
            <a:extLst>
              <a:ext uri="{FF2B5EF4-FFF2-40B4-BE49-F238E27FC236}">
                <a16:creationId xmlns:a16="http://schemas.microsoft.com/office/drawing/2014/main" id="{C5A59837-8D2B-42E1-AD1C-8841EB6FDF81}"/>
              </a:ext>
            </a:extLst>
          </p:cNvPr>
          <p:cNvSpPr/>
          <p:nvPr/>
        </p:nvSpPr>
        <p:spPr>
          <a:xfrm>
            <a:off x="5544152" y="3176337"/>
            <a:ext cx="253975" cy="1904818"/>
          </a:xfrm>
          <a:prstGeom prst="rightBrace">
            <a:avLst>
              <a:gd name="adj1" fmla="val 58333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C0DF616-3B0F-41D9-9706-16D4B6C35CFD}"/>
              </a:ext>
            </a:extLst>
          </p:cNvPr>
          <p:cNvSpPr txBox="1"/>
          <p:nvPr/>
        </p:nvSpPr>
        <p:spPr>
          <a:xfrm>
            <a:off x="5917676" y="3659241"/>
            <a:ext cx="22703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030A0"/>
                </a:solidFill>
              </a:rPr>
              <a:t>像定义函数，定义过程中，把</a:t>
            </a:r>
            <a:r>
              <a:rPr lang="en-US" altLang="zh-CN" dirty="0">
                <a:solidFill>
                  <a:srgbClr val="7030A0"/>
                </a:solidFill>
              </a:rPr>
              <a:t>T1</a:t>
            </a:r>
            <a:r>
              <a:rPr lang="zh-CN" altLang="en-US" dirty="0">
                <a:solidFill>
                  <a:srgbClr val="7030A0"/>
                </a:solidFill>
              </a:rPr>
              <a:t>、</a:t>
            </a:r>
            <a:r>
              <a:rPr lang="en-US" altLang="zh-CN" dirty="0">
                <a:solidFill>
                  <a:srgbClr val="7030A0"/>
                </a:solidFill>
              </a:rPr>
              <a:t>T2…</a:t>
            </a:r>
            <a:r>
              <a:rPr lang="zh-CN" altLang="en-US" dirty="0">
                <a:solidFill>
                  <a:srgbClr val="7030A0"/>
                </a:solidFill>
              </a:rPr>
              <a:t>当类型名使用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9374032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12.2.1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函数模板的定义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12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405554"/>
          </a:xfrm>
        </p:spPr>
        <p:txBody>
          <a:bodyPr>
            <a:normAutofit/>
          </a:bodyPr>
          <a:lstStyle/>
          <a:p>
            <a:pPr marL="263525" indent="-263525">
              <a:lnSpc>
                <a:spcPct val="120000"/>
              </a:lnSpc>
            </a:pPr>
            <a:r>
              <a:rPr lang="zh-CN" altLang="en-US" sz="2800" dirty="0">
                <a:latin typeface="+mj-ea"/>
                <a:ea typeface="+mj-ea"/>
              </a:rPr>
              <a:t>举例：定义一个函数，可将两种不同类型的数据相加，并按第一个参数的类型返回</a:t>
            </a:r>
            <a:endParaRPr lang="en-US" altLang="zh-CN" sz="2800" dirty="0">
              <a:latin typeface="+mj-ea"/>
              <a:ea typeface="+mj-ea"/>
            </a:endParaRPr>
          </a:p>
          <a:p>
            <a:pPr marL="442913" lvl="1" indent="0">
              <a:lnSpc>
                <a:spcPct val="120000"/>
              </a:lnSpc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template  &lt;class T1, class T2&gt;</a:t>
            </a:r>
          </a:p>
          <a:p>
            <a:pPr marL="442913" lvl="1" indent="0">
              <a:lnSpc>
                <a:spcPct val="120000"/>
              </a:lnSpc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T1 Add(T1 a, T2 b)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{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T1 s;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s = a + b;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return s;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}</a:t>
            </a:r>
          </a:p>
          <a:p>
            <a:pPr marL="539750" lvl="1" indent="0">
              <a:spcBef>
                <a:spcPts val="600"/>
              </a:spcBef>
              <a:buNone/>
              <a:tabLst>
                <a:tab pos="539750" algn="l"/>
              </a:tabLst>
              <a:defRPr/>
            </a:pPr>
            <a:endParaRPr lang="en-US" altLang="zh-CN" sz="2400" dirty="0">
              <a:solidFill>
                <a:srgbClr val="0070C0"/>
              </a:solidFill>
            </a:endParaRPr>
          </a:p>
        </p:txBody>
      </p:sp>
      <p:sp>
        <p:nvSpPr>
          <p:cNvPr id="7" name="AutoShape 6">
            <a:extLst>
              <a:ext uri="{FF2B5EF4-FFF2-40B4-BE49-F238E27FC236}">
                <a16:creationId xmlns:a16="http://schemas.microsoft.com/office/drawing/2014/main" id="{7A2305AA-96BC-493D-83E8-611F285275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7879" y="3894496"/>
            <a:ext cx="2262121" cy="1600200"/>
          </a:xfrm>
          <a:prstGeom prst="cloudCallout">
            <a:avLst>
              <a:gd name="adj1" fmla="val -91885"/>
              <a:gd name="adj2" fmla="val -85104"/>
            </a:avLst>
          </a:prstGeom>
          <a:solidFill>
            <a:schemeClr val="tx1"/>
          </a:solidFill>
          <a:ln w="9525">
            <a:solidFill>
              <a:srgbClr val="FFFFFF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幼圆" panose="02010509060101010101" pitchFamily="49" charset="-122"/>
              </a:rPr>
              <a:t>不能确定的类型有两种</a:t>
            </a:r>
          </a:p>
        </p:txBody>
      </p:sp>
    </p:spTree>
    <p:extLst>
      <p:ext uri="{BB962C8B-B14F-4D97-AF65-F5344CB8AC3E}">
        <p14:creationId xmlns:p14="http://schemas.microsoft.com/office/powerpoint/2010/main" val="1429146602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12.2.2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函数模板的使用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741682"/>
          </a:xfrm>
        </p:spPr>
        <p:txBody>
          <a:bodyPr>
            <a:normAutofit fontScale="92500" lnSpcReduction="20000"/>
          </a:bodyPr>
          <a:lstStyle/>
          <a:p>
            <a:pPr marL="263525" indent="-263525">
              <a:lnSpc>
                <a:spcPct val="120000"/>
              </a:lnSpc>
            </a:pPr>
            <a:r>
              <a:rPr lang="zh-CN" altLang="en-US" sz="3000" dirty="0">
                <a:latin typeface="+mj-ea"/>
                <a:ea typeface="+mj-ea"/>
              </a:rPr>
              <a:t>模板定义后，便可以在程序中调用函数，其调用过程是：先由模板生成函数，然后再调用</a:t>
            </a:r>
            <a:endParaRPr lang="en-US" altLang="zh-CN" sz="3000" dirty="0">
              <a:latin typeface="+mj-ea"/>
              <a:ea typeface="+mj-ea"/>
            </a:endParaRPr>
          </a:p>
          <a:p>
            <a:pPr marL="285750" lvl="1" indent="0">
              <a:lnSpc>
                <a:spcPct val="120000"/>
              </a:lnSpc>
              <a:buNone/>
            </a:pPr>
            <a:r>
              <a:rPr lang="zh-CN" altLang="en-US" dirty="0">
                <a:latin typeface="+mj-ea"/>
                <a:ea typeface="+mj-ea"/>
              </a:rPr>
              <a:t>如：</a:t>
            </a:r>
            <a:endParaRPr lang="en-US" altLang="zh-CN" dirty="0">
              <a:latin typeface="+mj-ea"/>
              <a:ea typeface="+mj-ea"/>
            </a:endParaRPr>
          </a:p>
          <a:p>
            <a:pPr marL="715963" lvl="2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int main()</a:t>
            </a:r>
          </a:p>
          <a:p>
            <a:pPr marL="715963" lvl="2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{</a:t>
            </a:r>
          </a:p>
          <a:p>
            <a:pPr marL="715963" lvl="2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     int a=2;</a:t>
            </a:r>
          </a:p>
          <a:p>
            <a:pPr marL="715963" lvl="2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     float x=3.14f;</a:t>
            </a:r>
          </a:p>
          <a:p>
            <a:pPr marL="715963" lvl="2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     </a:t>
            </a:r>
            <a:r>
              <a:rPr lang="en-US" altLang="zh-CN" dirty="0" err="1">
                <a:solidFill>
                  <a:srgbClr val="0070C0"/>
                </a:solidFill>
                <a:ea typeface="仿宋_GB2312" pitchFamily="49" charset="-122"/>
              </a:rPr>
              <a:t>cout</a:t>
            </a: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&lt;&lt;Add(a, x);</a:t>
            </a:r>
          </a:p>
          <a:p>
            <a:pPr marL="715963" lvl="2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     </a:t>
            </a:r>
            <a:r>
              <a:rPr lang="en-US" altLang="zh-CN" dirty="0" err="1">
                <a:solidFill>
                  <a:srgbClr val="0070C0"/>
                </a:solidFill>
                <a:ea typeface="仿宋_GB2312" pitchFamily="49" charset="-122"/>
              </a:rPr>
              <a:t>cout</a:t>
            </a: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&lt;&lt;Add(x, a);</a:t>
            </a:r>
          </a:p>
          <a:p>
            <a:pPr marL="715963" lvl="2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     </a:t>
            </a:r>
            <a:r>
              <a:rPr lang="en-US" altLang="zh-CN" dirty="0" err="1">
                <a:solidFill>
                  <a:srgbClr val="0070C0"/>
                </a:solidFill>
                <a:ea typeface="仿宋_GB2312" pitchFamily="49" charset="-122"/>
              </a:rPr>
              <a:t>cout</a:t>
            </a: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&lt;&lt;Add('A', a);</a:t>
            </a:r>
          </a:p>
          <a:p>
            <a:pPr marL="715963" lvl="2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     return 0;</a:t>
            </a:r>
            <a:b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</a:b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}</a:t>
            </a:r>
            <a:endParaRPr lang="en-US" altLang="zh-CN" sz="2400" dirty="0">
              <a:latin typeface="+mj-ea"/>
              <a:ea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8D7F96D-D119-4060-A16E-50D799995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6857" y="4673338"/>
            <a:ext cx="2483143" cy="8354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71F4041-C962-4F78-AFD9-8F243300865E}"/>
              </a:ext>
            </a:extLst>
          </p:cNvPr>
          <p:cNvSpPr txBox="1"/>
          <p:nvPr/>
        </p:nvSpPr>
        <p:spPr>
          <a:xfrm>
            <a:off x="5089393" y="4179107"/>
            <a:ext cx="1801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+mj-ea"/>
                <a:ea typeface="+mj-ea"/>
              </a:rPr>
              <a:t>运行结果：</a:t>
            </a:r>
          </a:p>
        </p:txBody>
      </p:sp>
    </p:spTree>
    <p:extLst>
      <p:ext uri="{BB962C8B-B14F-4D97-AF65-F5344CB8AC3E}">
        <p14:creationId xmlns:p14="http://schemas.microsoft.com/office/powerpoint/2010/main" val="981484588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12.2.2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函数模板的使用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14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741682"/>
          </a:xfrm>
        </p:spPr>
        <p:txBody>
          <a:bodyPr>
            <a:normAutofit/>
          </a:bodyPr>
          <a:lstStyle/>
          <a:p>
            <a:pPr marL="358775" indent="-358775">
              <a:lnSpc>
                <a:spcPct val="130000"/>
              </a:lnSpc>
            </a:pPr>
            <a:r>
              <a:rPr lang="zh-CN" altLang="en-US" sz="3000" dirty="0">
                <a:ea typeface="+mj-ea"/>
              </a:rPr>
              <a:t>调用过程：以</a:t>
            </a:r>
            <a:r>
              <a:rPr lang="en-US" altLang="zh-CN" sz="3000" dirty="0">
                <a:solidFill>
                  <a:srgbClr val="0070C0"/>
                </a:solidFill>
                <a:ea typeface="+mj-ea"/>
              </a:rPr>
              <a:t>Add('A', a)</a:t>
            </a:r>
            <a:r>
              <a:rPr lang="zh-CN" altLang="en-US" sz="3000" dirty="0">
                <a:ea typeface="+mj-ea"/>
              </a:rPr>
              <a:t>为例</a:t>
            </a:r>
          </a:p>
          <a:p>
            <a:pPr marL="609600" indent="-609600">
              <a:lnSpc>
                <a:spcPct val="130000"/>
              </a:lnSpc>
            </a:pPr>
            <a:endParaRPr lang="zh-CN" altLang="en-US" sz="2800" b="1" dirty="0">
              <a:ea typeface="仿宋_GB2312" pitchFamily="49" charset="-122"/>
            </a:endParaRPr>
          </a:p>
          <a:p>
            <a:pPr marL="609600" indent="-609600">
              <a:lnSpc>
                <a:spcPct val="130000"/>
              </a:lnSpc>
            </a:pPr>
            <a:endParaRPr lang="zh-CN" altLang="en-US" sz="2800" dirty="0">
              <a:ea typeface="仿宋_GB2312" pitchFamily="49" charset="-122"/>
            </a:endParaRPr>
          </a:p>
          <a:p>
            <a:pPr marL="609600" indent="-609600">
              <a:lnSpc>
                <a:spcPct val="130000"/>
              </a:lnSpc>
            </a:pPr>
            <a:endParaRPr lang="zh-CN" altLang="en-US" sz="2800" dirty="0">
              <a:ea typeface="仿宋_GB2312" pitchFamily="49" charset="-122"/>
            </a:endParaRPr>
          </a:p>
          <a:p>
            <a:pPr marL="358775" indent="-358775">
              <a:lnSpc>
                <a:spcPct val="130000"/>
              </a:lnSpc>
            </a:pPr>
            <a:r>
              <a:rPr lang="zh-CN" altLang="en-US" sz="2800" dirty="0">
                <a:latin typeface="+mj-ea"/>
                <a:ea typeface="+mj-ea"/>
              </a:rPr>
              <a:t>注意：模板并不是函数，只相当于一个模子，调用时才由它生成函数</a:t>
            </a:r>
            <a:endParaRPr lang="en-US" altLang="zh-CN" sz="2800" dirty="0">
              <a:latin typeface="+mj-ea"/>
              <a:ea typeface="+mj-ea"/>
            </a:endParaRPr>
          </a:p>
          <a:p>
            <a:pPr marL="358775" indent="-358775">
              <a:lnSpc>
                <a:spcPct val="130000"/>
              </a:lnSpc>
            </a:pPr>
            <a:r>
              <a:rPr lang="zh-CN" altLang="en-US" sz="2800" dirty="0">
                <a:latin typeface="+mj-ea"/>
                <a:ea typeface="+mj-ea"/>
              </a:rPr>
              <a:t>由模板生成的函数，称为</a:t>
            </a:r>
            <a:r>
              <a:rPr lang="zh-CN" altLang="en-US" sz="2800" dirty="0">
                <a:solidFill>
                  <a:srgbClr val="FF00FF"/>
                </a:solidFill>
                <a:latin typeface="+mj-ea"/>
                <a:ea typeface="+mj-ea"/>
              </a:rPr>
              <a:t>模板函数</a:t>
            </a: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3881B525-4C9B-4CA8-B132-34A61E864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8631" y="2451439"/>
            <a:ext cx="3816350" cy="1823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200" dirty="0">
                <a:latin typeface="Times New Roman" panose="02020603050405020304" pitchFamily="18" charset="0"/>
              </a:rPr>
              <a:t>template  &lt;class </a:t>
            </a:r>
            <a:r>
              <a:rPr lang="en-US" altLang="zh-CN" sz="2200" dirty="0">
                <a:solidFill>
                  <a:srgbClr val="FF0000"/>
                </a:solidFill>
                <a:latin typeface="Times New Roman" panose="02020603050405020304" pitchFamily="18" charset="0"/>
              </a:rPr>
              <a:t>T1</a:t>
            </a:r>
            <a:r>
              <a:rPr lang="en-US" altLang="zh-CN" sz="2200" dirty="0">
                <a:latin typeface="Times New Roman" panose="02020603050405020304" pitchFamily="18" charset="0"/>
              </a:rPr>
              <a:t>, class </a:t>
            </a:r>
            <a:r>
              <a:rPr lang="en-US" altLang="zh-CN" sz="2200" dirty="0">
                <a:solidFill>
                  <a:srgbClr val="FF00FF"/>
                </a:solidFill>
                <a:latin typeface="Times New Roman" panose="02020603050405020304" pitchFamily="18" charset="0"/>
              </a:rPr>
              <a:t>T2</a:t>
            </a:r>
            <a:r>
              <a:rPr lang="en-US" altLang="zh-CN" sz="2200" dirty="0">
                <a:latin typeface="Times New Roman" panose="02020603050405020304" pitchFamily="18" charset="0"/>
              </a:rPr>
              <a:t>&gt;</a:t>
            </a:r>
          </a:p>
          <a:p>
            <a:pPr eaLnBrk="1" hangingPunct="1">
              <a:spcBef>
                <a:spcPts val="300"/>
              </a:spcBef>
            </a:pPr>
            <a:r>
              <a:rPr lang="en-US" altLang="zh-CN" sz="2200" dirty="0">
                <a:solidFill>
                  <a:srgbClr val="FF0000"/>
                </a:solidFill>
                <a:latin typeface="Times New Roman" panose="02020603050405020304" pitchFamily="18" charset="0"/>
              </a:rPr>
              <a:t>T1</a:t>
            </a:r>
            <a:r>
              <a:rPr lang="en-US" altLang="zh-CN" sz="2200" dirty="0">
                <a:latin typeface="Times New Roman" panose="02020603050405020304" pitchFamily="18" charset="0"/>
              </a:rPr>
              <a:t> Add(</a:t>
            </a:r>
            <a:r>
              <a:rPr lang="en-US" altLang="zh-CN" sz="2200" dirty="0">
                <a:solidFill>
                  <a:srgbClr val="FF0000"/>
                </a:solidFill>
                <a:latin typeface="Times New Roman" panose="02020603050405020304" pitchFamily="18" charset="0"/>
              </a:rPr>
              <a:t>T1</a:t>
            </a:r>
            <a:r>
              <a:rPr lang="en-US" altLang="zh-CN" sz="2200" dirty="0">
                <a:latin typeface="Times New Roman" panose="02020603050405020304" pitchFamily="18" charset="0"/>
              </a:rPr>
              <a:t> a, </a:t>
            </a:r>
            <a:r>
              <a:rPr lang="en-US" altLang="zh-CN" sz="2200" dirty="0">
                <a:solidFill>
                  <a:srgbClr val="CC00CC"/>
                </a:solidFill>
                <a:latin typeface="Times New Roman" panose="02020603050405020304" pitchFamily="18" charset="0"/>
              </a:rPr>
              <a:t>T2</a:t>
            </a:r>
            <a:r>
              <a:rPr lang="en-US" altLang="zh-CN" sz="2200" dirty="0">
                <a:latin typeface="Times New Roman" panose="02020603050405020304" pitchFamily="18" charset="0"/>
              </a:rPr>
              <a:t> b)</a:t>
            </a:r>
          </a:p>
          <a:p>
            <a:pPr eaLnBrk="1" hangingPunct="1"/>
            <a:r>
              <a:rPr lang="en-US" altLang="zh-CN" sz="2200" dirty="0">
                <a:latin typeface="Times New Roman" panose="02020603050405020304" pitchFamily="18" charset="0"/>
              </a:rPr>
              <a:t>{</a:t>
            </a:r>
          </a:p>
          <a:p>
            <a:pPr eaLnBrk="1" hangingPunct="1"/>
            <a:r>
              <a:rPr lang="en-US" altLang="zh-CN" sz="2200" dirty="0">
                <a:latin typeface="Times New Roman" panose="02020603050405020304" pitchFamily="18" charset="0"/>
              </a:rPr>
              <a:t>      return a + b;</a:t>
            </a:r>
          </a:p>
          <a:p>
            <a:pPr eaLnBrk="1" hangingPunct="1"/>
            <a:r>
              <a:rPr lang="en-US" altLang="zh-CN" sz="2200" dirty="0">
                <a:latin typeface="Times New Roman" panose="02020603050405020304" pitchFamily="18" charset="0"/>
              </a:rPr>
              <a:t>}</a:t>
            </a:r>
          </a:p>
        </p:txBody>
      </p:sp>
      <p:sp>
        <p:nvSpPr>
          <p:cNvPr id="9" name="Text Box 5">
            <a:extLst>
              <a:ext uri="{FF2B5EF4-FFF2-40B4-BE49-F238E27FC236}">
                <a16:creationId xmlns:a16="http://schemas.microsoft.com/office/drawing/2014/main" id="{3889F674-14AB-4AA6-9CC0-77FF43242E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8776" y="2458748"/>
            <a:ext cx="3010857" cy="1808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en-US" altLang="zh-CN" sz="2200" dirty="0">
                <a:solidFill>
                  <a:srgbClr val="FF0000"/>
                </a:solidFill>
                <a:latin typeface="Times New Roman" panose="02020603050405020304" pitchFamily="18" charset="0"/>
              </a:rPr>
              <a:t>char</a:t>
            </a:r>
            <a:r>
              <a:rPr lang="en-US" altLang="zh-CN" sz="2200" dirty="0">
                <a:latin typeface="Times New Roman" panose="02020603050405020304" pitchFamily="18" charset="0"/>
              </a:rPr>
              <a:t>  Add(</a:t>
            </a:r>
            <a:r>
              <a:rPr lang="en-US" altLang="zh-CN" sz="2200" dirty="0">
                <a:solidFill>
                  <a:srgbClr val="FF0000"/>
                </a:solidFill>
                <a:latin typeface="Times New Roman" panose="02020603050405020304" pitchFamily="18" charset="0"/>
              </a:rPr>
              <a:t>char</a:t>
            </a:r>
            <a:r>
              <a:rPr lang="en-US" altLang="zh-CN" sz="2200" dirty="0">
                <a:latin typeface="Times New Roman" panose="02020603050405020304" pitchFamily="18" charset="0"/>
              </a:rPr>
              <a:t> a, </a:t>
            </a:r>
            <a:r>
              <a:rPr lang="en-US" altLang="zh-CN" sz="2200" dirty="0">
                <a:solidFill>
                  <a:srgbClr val="FF00FF"/>
                </a:solidFill>
                <a:latin typeface="Times New Roman" panose="02020603050405020304" pitchFamily="18" charset="0"/>
              </a:rPr>
              <a:t>int</a:t>
            </a:r>
            <a:r>
              <a:rPr lang="en-US" altLang="zh-CN" sz="2200" dirty="0">
                <a:latin typeface="Times New Roman" panose="02020603050405020304" pitchFamily="18" charset="0"/>
              </a:rPr>
              <a:t> b)</a:t>
            </a:r>
          </a:p>
          <a:p>
            <a:pPr eaLnBrk="1" hangingPunct="1">
              <a:lnSpc>
                <a:spcPct val="130000"/>
              </a:lnSpc>
            </a:pPr>
            <a:r>
              <a:rPr lang="en-US" altLang="zh-CN" sz="2200" dirty="0">
                <a:latin typeface="Times New Roman" panose="02020603050405020304" pitchFamily="18" charset="0"/>
              </a:rPr>
              <a:t>{</a:t>
            </a:r>
          </a:p>
          <a:p>
            <a:pPr eaLnBrk="1" hangingPunct="1">
              <a:lnSpc>
                <a:spcPct val="130000"/>
              </a:lnSpc>
            </a:pPr>
            <a:r>
              <a:rPr lang="en-US" altLang="zh-CN" sz="2200" dirty="0">
                <a:latin typeface="Times New Roman" panose="02020603050405020304" pitchFamily="18" charset="0"/>
              </a:rPr>
              <a:t>       return a + b;</a:t>
            </a:r>
          </a:p>
          <a:p>
            <a:pPr eaLnBrk="1" hangingPunct="1">
              <a:lnSpc>
                <a:spcPct val="130000"/>
              </a:lnSpc>
            </a:pPr>
            <a:r>
              <a:rPr lang="en-US" altLang="zh-CN" sz="2200" dirty="0">
                <a:latin typeface="Times New Roman" panose="02020603050405020304" pitchFamily="18" charset="0"/>
              </a:rPr>
              <a:t>}</a:t>
            </a:r>
          </a:p>
        </p:txBody>
      </p:sp>
      <p:sp>
        <p:nvSpPr>
          <p:cNvPr id="11" name="AutoShape 6">
            <a:extLst>
              <a:ext uri="{FF2B5EF4-FFF2-40B4-BE49-F238E27FC236}">
                <a16:creationId xmlns:a16="http://schemas.microsoft.com/office/drawing/2014/main" id="{0F3EFCA3-ABBF-4949-897A-B7E0D749C8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6616" y="3212307"/>
            <a:ext cx="1020737" cy="576262"/>
          </a:xfrm>
          <a:prstGeom prst="rightArrow">
            <a:avLst>
              <a:gd name="adj1" fmla="val 50000"/>
              <a:gd name="adj2" fmla="val 53099"/>
            </a:avLst>
          </a:prstGeom>
          <a:solidFill>
            <a:srgbClr val="F5073A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87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4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12.2.3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函数模板的重载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15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741682"/>
          </a:xfrm>
        </p:spPr>
        <p:txBody>
          <a:bodyPr>
            <a:normAutofit/>
          </a:bodyPr>
          <a:lstStyle/>
          <a:p>
            <a:pPr marL="361950" indent="-361950">
              <a:lnSpc>
                <a:spcPct val="120000"/>
              </a:lnSpc>
            </a:pPr>
            <a:r>
              <a:rPr lang="zh-CN" altLang="en-US" sz="2800" dirty="0">
                <a:latin typeface="+mj-ea"/>
                <a:ea typeface="+mj-ea"/>
              </a:rPr>
              <a:t>模板生成的函数有时并不能满足用户要求，此时，可以对模板函数重载</a:t>
            </a:r>
          </a:p>
          <a:p>
            <a:pPr marL="285750" lvl="1" indent="0">
              <a:lnSpc>
                <a:spcPct val="120000"/>
              </a:lnSpc>
              <a:buNone/>
            </a:pPr>
            <a:r>
              <a:rPr lang="zh-CN" altLang="en-US" sz="2600" dirty="0">
                <a:latin typeface="+mn-ea"/>
              </a:rPr>
              <a:t>如：对于两个参数分别</a:t>
            </a:r>
            <a:r>
              <a:rPr lang="zh-CN" altLang="en-US" sz="2600" dirty="0"/>
              <a:t>是</a:t>
            </a:r>
            <a:r>
              <a:rPr lang="en-US" altLang="zh-CN" sz="2600" dirty="0"/>
              <a:t>int</a:t>
            </a:r>
            <a:r>
              <a:rPr lang="zh-CN" altLang="en-US" sz="2600" dirty="0"/>
              <a:t>、</a:t>
            </a:r>
            <a:r>
              <a:rPr lang="en-US" altLang="zh-CN" sz="2600" dirty="0"/>
              <a:t>char</a:t>
            </a:r>
            <a:r>
              <a:rPr lang="zh-CN" altLang="en-US" sz="2600" dirty="0">
                <a:latin typeface="+mn-ea"/>
              </a:rPr>
              <a:t>时：</a:t>
            </a:r>
          </a:p>
        </p:txBody>
      </p:sp>
      <p:sp>
        <p:nvSpPr>
          <p:cNvPr id="7" name="Text Box 7">
            <a:extLst>
              <a:ext uri="{FF2B5EF4-FFF2-40B4-BE49-F238E27FC236}">
                <a16:creationId xmlns:a16="http://schemas.microsoft.com/office/drawing/2014/main" id="{C3C2FB3D-9445-4F61-8990-541547B08F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1713" y="3577996"/>
            <a:ext cx="3570287" cy="23821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F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2400" dirty="0">
                <a:solidFill>
                  <a:srgbClr val="002060"/>
                </a:solidFill>
                <a:ea typeface="仿宋_GB2312" pitchFamily="49" charset="-122"/>
              </a:rPr>
              <a:t>用户需要的是</a:t>
            </a:r>
            <a:r>
              <a:rPr lang="en-US" altLang="zh-CN" sz="2400" dirty="0">
                <a:solidFill>
                  <a:srgbClr val="002060"/>
                </a:solidFill>
                <a:ea typeface="仿宋_GB2312" pitchFamily="49" charset="-122"/>
              </a:rPr>
              <a:t>:</a:t>
            </a:r>
            <a:endParaRPr lang="en-US" altLang="zh-CN" sz="1800" dirty="0">
              <a:solidFill>
                <a:srgbClr val="002060"/>
              </a:solidFill>
              <a:latin typeface="Times New Roman" panose="02020603050405020304" pitchFamily="18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int  Add(int a, char b)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{   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     </a:t>
            </a:r>
            <a:r>
              <a:rPr lang="en-US" altLang="zh-CN" sz="2400" dirty="0" err="1">
                <a:solidFill>
                  <a:srgbClr val="CC00CC"/>
                </a:solidFill>
                <a:latin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rgbClr val="CC00CC"/>
                </a:solidFill>
                <a:latin typeface="Times New Roman" panose="02020603050405020304" pitchFamily="18" charset="0"/>
              </a:rPr>
              <a:t>&lt;&lt;a&lt;&lt;','&lt;&lt;b&lt;&lt;</a:t>
            </a:r>
            <a:r>
              <a:rPr lang="en-US" altLang="zh-CN" sz="2400" dirty="0" err="1">
                <a:solidFill>
                  <a:srgbClr val="CC00CC"/>
                </a:solidFill>
                <a:latin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rgbClr val="CC00CC"/>
                </a:solidFill>
                <a:latin typeface="Times New Roman" panose="02020603050405020304" pitchFamily="18" charset="0"/>
              </a:rPr>
              <a:t>;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     return </a:t>
            </a:r>
            <a:r>
              <a:rPr lang="en-US" altLang="zh-CN" sz="2400" dirty="0" err="1">
                <a:solidFill>
                  <a:srgbClr val="0070C0"/>
                </a:solidFill>
                <a:latin typeface="Times New Roman" panose="02020603050405020304" pitchFamily="18" charset="0"/>
              </a:rPr>
              <a:t>a+b</a:t>
            </a: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}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2FD93CD8-832F-4C96-BDD3-E975C0A6DF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037" y="3588994"/>
            <a:ext cx="327025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F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zh-CN" altLang="en-US" sz="2400" dirty="0">
                <a:solidFill>
                  <a:srgbClr val="002060"/>
                </a:solidFill>
                <a:ea typeface="仿宋_GB2312" pitchFamily="49" charset="-122"/>
              </a:rPr>
              <a:t>而模板只能生成</a:t>
            </a:r>
            <a:r>
              <a:rPr lang="en-US" altLang="zh-CN" sz="2400" dirty="0">
                <a:solidFill>
                  <a:srgbClr val="002060"/>
                </a:solidFill>
                <a:ea typeface="仿宋_GB2312" pitchFamily="49" charset="-122"/>
              </a:rPr>
              <a:t>: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int  Add(int a, char b)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{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      return </a:t>
            </a:r>
            <a:r>
              <a:rPr lang="en-US" altLang="zh-CN" sz="2400" dirty="0" err="1">
                <a:solidFill>
                  <a:srgbClr val="0070C0"/>
                </a:solidFill>
                <a:latin typeface="Times New Roman" panose="02020603050405020304" pitchFamily="18" charset="0"/>
              </a:rPr>
              <a:t>a+b</a:t>
            </a: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;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61749352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1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12.2.3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函数模板的重载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16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741682"/>
          </a:xfrm>
        </p:spPr>
        <p:txBody>
          <a:bodyPr>
            <a:normAutofit/>
          </a:bodyPr>
          <a:lstStyle/>
          <a:p>
            <a:pPr marL="263525" indent="-263525">
              <a:lnSpc>
                <a:spcPct val="120000"/>
              </a:lnSpc>
            </a:pPr>
            <a:r>
              <a:rPr lang="zh-CN" altLang="en-US" sz="2800" dirty="0">
                <a:latin typeface="+mn-ea"/>
              </a:rPr>
              <a:t>重载模板函数</a:t>
            </a:r>
          </a:p>
          <a:p>
            <a:pPr marL="685800" lvl="2" indent="0">
              <a:buNone/>
            </a:pPr>
            <a:r>
              <a:rPr lang="en-US" altLang="zh-CN" dirty="0">
                <a:solidFill>
                  <a:srgbClr val="0070C0"/>
                </a:solidFill>
              </a:rPr>
              <a:t>int  Add(int a,  char b)</a:t>
            </a:r>
          </a:p>
          <a:p>
            <a:pPr marL="685800" lvl="2" indent="0">
              <a:buNone/>
            </a:pPr>
            <a:r>
              <a:rPr lang="en-US" altLang="zh-CN" dirty="0">
                <a:solidFill>
                  <a:srgbClr val="0070C0"/>
                </a:solidFill>
              </a:rPr>
              <a:t>{ </a:t>
            </a:r>
          </a:p>
          <a:p>
            <a:pPr marL="685800" lvl="2" indent="0">
              <a:buNone/>
            </a:pPr>
            <a:r>
              <a:rPr lang="en-US" altLang="zh-CN" dirty="0">
                <a:solidFill>
                  <a:srgbClr val="0070C0"/>
                </a:solidFill>
              </a:rPr>
              <a:t>     </a:t>
            </a:r>
            <a:r>
              <a:rPr lang="en-US" altLang="zh-CN" dirty="0" err="1">
                <a:solidFill>
                  <a:srgbClr val="0070C0"/>
                </a:solidFill>
              </a:rPr>
              <a:t>cout</a:t>
            </a:r>
            <a:r>
              <a:rPr lang="en-US" altLang="zh-CN" dirty="0">
                <a:solidFill>
                  <a:srgbClr val="0070C0"/>
                </a:solidFill>
              </a:rPr>
              <a:t>&lt;&lt;a&lt;&lt;','&lt;&lt;b&lt;&lt;</a:t>
            </a:r>
            <a:r>
              <a:rPr lang="en-US" altLang="zh-CN" dirty="0" err="1">
                <a:solidFill>
                  <a:srgbClr val="0070C0"/>
                </a:solidFill>
              </a:rPr>
              <a:t>endl</a:t>
            </a:r>
            <a:r>
              <a:rPr lang="en-US" altLang="zh-CN" dirty="0">
                <a:solidFill>
                  <a:srgbClr val="0070C0"/>
                </a:solidFill>
              </a:rPr>
              <a:t>; </a:t>
            </a:r>
          </a:p>
          <a:p>
            <a:pPr marL="685800" lvl="2" indent="0">
              <a:buNone/>
            </a:pPr>
            <a:r>
              <a:rPr lang="en-US" altLang="zh-CN" dirty="0">
                <a:solidFill>
                  <a:srgbClr val="0070C0"/>
                </a:solidFill>
              </a:rPr>
              <a:t>     return </a:t>
            </a:r>
            <a:r>
              <a:rPr lang="en-US" altLang="zh-CN" dirty="0" err="1">
                <a:solidFill>
                  <a:srgbClr val="0070C0"/>
                </a:solidFill>
              </a:rPr>
              <a:t>a+b</a:t>
            </a:r>
            <a:r>
              <a:rPr lang="en-US" altLang="zh-CN" dirty="0">
                <a:solidFill>
                  <a:srgbClr val="0070C0"/>
                </a:solidFill>
              </a:rPr>
              <a:t>;</a:t>
            </a:r>
          </a:p>
          <a:p>
            <a:pPr marL="685800" lvl="2" indent="0">
              <a:buNone/>
            </a:pPr>
            <a:r>
              <a:rPr lang="en-US" altLang="zh-CN" dirty="0">
                <a:solidFill>
                  <a:srgbClr val="0070C0"/>
                </a:solidFill>
              </a:rPr>
              <a:t>}</a:t>
            </a:r>
          </a:p>
          <a:p>
            <a:pPr marL="263525" indent="-263525">
              <a:lnSpc>
                <a:spcPct val="120000"/>
              </a:lnSpc>
              <a:spcBef>
                <a:spcPts val="1200"/>
              </a:spcBef>
            </a:pPr>
            <a:r>
              <a:rPr lang="zh-CN" altLang="en-US" sz="2800" dirty="0">
                <a:latin typeface="+mn-ea"/>
              </a:rPr>
              <a:t>程序中：执行</a:t>
            </a:r>
            <a:r>
              <a:rPr lang="en-US" altLang="zh-CN" sz="2800" dirty="0">
                <a:solidFill>
                  <a:srgbClr val="0070C0"/>
                </a:solidFill>
              </a:rPr>
              <a:t>Add(2, 'A')</a:t>
            </a:r>
            <a:r>
              <a:rPr lang="zh-CN" altLang="en-US" sz="2800" dirty="0">
                <a:latin typeface="+mn-ea"/>
              </a:rPr>
              <a:t>调用时总是先匹配重载函数，若无，再生成模板函数</a:t>
            </a:r>
          </a:p>
          <a:p>
            <a:endParaRPr lang="en-US" altLang="zh-CN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950929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12.2.3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函数模板的重载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17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741682"/>
          </a:xfrm>
        </p:spPr>
        <p:txBody>
          <a:bodyPr>
            <a:normAutofit/>
          </a:bodyPr>
          <a:lstStyle/>
          <a:p>
            <a:pPr marL="263525" indent="-263525">
              <a:lnSpc>
                <a:spcPct val="120000"/>
              </a:lnSpc>
            </a:pPr>
            <a:r>
              <a:rPr lang="zh-CN" altLang="en-US" sz="2800" dirty="0">
                <a:latin typeface="+mj-ea"/>
                <a:ea typeface="+mj-ea"/>
              </a:rPr>
              <a:t>又如：</a:t>
            </a:r>
            <a:r>
              <a:rPr lang="zh-CN" altLang="en-US" sz="2600" dirty="0">
                <a:latin typeface="+mj-ea"/>
                <a:ea typeface="+mj-ea"/>
              </a:rPr>
              <a:t>两个同类型的数据，找出大者返回。</a:t>
            </a:r>
            <a:endParaRPr lang="en-US" altLang="zh-CN" sz="2600" dirty="0">
              <a:latin typeface="+mj-ea"/>
              <a:ea typeface="+mj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2600" dirty="0">
                <a:latin typeface="+mj-ea"/>
                <a:ea typeface="+mj-ea"/>
              </a:rPr>
              <a:t>        </a:t>
            </a:r>
            <a:r>
              <a:rPr lang="zh-CN" altLang="en-US" sz="2600" dirty="0">
                <a:latin typeface="+mj-ea"/>
                <a:ea typeface="+mj-ea"/>
              </a:rPr>
              <a:t>要求</a:t>
            </a:r>
            <a:r>
              <a:rPr lang="en-US" altLang="zh-CN" sz="2600" dirty="0">
                <a:latin typeface="+mj-ea"/>
                <a:ea typeface="+mj-ea"/>
              </a:rPr>
              <a:t>: </a:t>
            </a:r>
            <a:r>
              <a:rPr lang="zh-CN" altLang="en-US" sz="2600" dirty="0">
                <a:latin typeface="+mj-ea"/>
                <a:ea typeface="+mj-ea"/>
              </a:rPr>
              <a:t>对字符串也能使用</a:t>
            </a:r>
          </a:p>
          <a:p>
            <a:pPr marL="685800" lvl="2" indent="0">
              <a:spcBef>
                <a:spcPts val="2400"/>
              </a:spcBef>
              <a:buNone/>
            </a:pPr>
            <a:r>
              <a:rPr lang="en-US" altLang="zh-CN" sz="2600" dirty="0">
                <a:solidFill>
                  <a:srgbClr val="002060"/>
                </a:solidFill>
              </a:rPr>
              <a:t>//</a:t>
            </a:r>
            <a:r>
              <a:rPr lang="zh-CN" altLang="en-US" sz="2600" dirty="0">
                <a:solidFill>
                  <a:srgbClr val="002060"/>
                </a:solidFill>
              </a:rPr>
              <a:t>函数模板</a:t>
            </a:r>
            <a:r>
              <a:rPr lang="zh-CN" altLang="en-US" dirty="0">
                <a:solidFill>
                  <a:srgbClr val="002060"/>
                </a:solidFill>
              </a:rPr>
              <a:t>：</a:t>
            </a:r>
            <a:endParaRPr lang="en-US" altLang="zh-CN" dirty="0">
              <a:solidFill>
                <a:srgbClr val="002060"/>
              </a:solidFill>
            </a:endParaRPr>
          </a:p>
          <a:p>
            <a:pPr marL="685800" lvl="2" indent="0">
              <a:buNone/>
            </a:pPr>
            <a:r>
              <a:rPr lang="en-US" altLang="zh-CN" dirty="0">
                <a:solidFill>
                  <a:srgbClr val="0070C0"/>
                </a:solidFill>
              </a:rPr>
              <a:t>template  &lt;class T&gt;</a:t>
            </a:r>
          </a:p>
          <a:p>
            <a:pPr marL="685800" lvl="2" indent="0">
              <a:buNone/>
            </a:pPr>
            <a:r>
              <a:rPr lang="en-US" altLang="zh-CN" dirty="0">
                <a:solidFill>
                  <a:srgbClr val="0070C0"/>
                </a:solidFill>
              </a:rPr>
              <a:t>T max(T a, T b)</a:t>
            </a:r>
          </a:p>
          <a:p>
            <a:pPr marL="685800" lvl="2" indent="0">
              <a:buNone/>
            </a:pPr>
            <a:r>
              <a:rPr lang="en-US" altLang="zh-CN" dirty="0">
                <a:solidFill>
                  <a:srgbClr val="0070C0"/>
                </a:solidFill>
              </a:rPr>
              <a:t>{</a:t>
            </a:r>
          </a:p>
          <a:p>
            <a:pPr marL="685800" lvl="2" indent="0">
              <a:buNone/>
            </a:pPr>
            <a:r>
              <a:rPr lang="en-US" altLang="zh-CN" dirty="0">
                <a:solidFill>
                  <a:srgbClr val="0070C0"/>
                </a:solidFill>
              </a:rPr>
              <a:t>     return a&gt;</a:t>
            </a:r>
            <a:r>
              <a:rPr lang="en-US" altLang="zh-CN" dirty="0" err="1">
                <a:solidFill>
                  <a:srgbClr val="0070C0"/>
                </a:solidFill>
              </a:rPr>
              <a:t>b?a:b</a:t>
            </a:r>
            <a:r>
              <a:rPr lang="en-US" altLang="zh-CN" dirty="0">
                <a:solidFill>
                  <a:srgbClr val="0070C0"/>
                </a:solidFill>
              </a:rPr>
              <a:t>;</a:t>
            </a:r>
          </a:p>
          <a:p>
            <a:pPr marL="685800" lvl="2" indent="0">
              <a:buNone/>
            </a:pPr>
            <a:r>
              <a:rPr lang="en-US" altLang="zh-CN" dirty="0">
                <a:solidFill>
                  <a:srgbClr val="0070C0"/>
                </a:solidFill>
              </a:rPr>
              <a:t>}</a:t>
            </a: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B80F7A5C-3C98-417E-A951-9E0977FC2F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9811" y="3045331"/>
            <a:ext cx="3988765" cy="24327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F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50000"/>
              </a:spcBef>
              <a:buFontTx/>
              <a:buNone/>
            </a:pPr>
            <a:r>
              <a:rPr lang="en-US" altLang="zh-CN" sz="2600" dirty="0">
                <a:solidFill>
                  <a:srgbClr val="002060"/>
                </a:solidFill>
                <a:latin typeface="Times New Roman" panose="02020603050405020304" pitchFamily="18" charset="0"/>
              </a:rPr>
              <a:t>//</a:t>
            </a:r>
            <a:r>
              <a:rPr lang="zh-CN" altLang="en-US" sz="2600" dirty="0">
                <a:solidFill>
                  <a:srgbClr val="002060"/>
                </a:solidFill>
                <a:latin typeface="Times New Roman" panose="02020603050405020304" pitchFamily="18" charset="0"/>
              </a:rPr>
              <a:t>重载函数</a:t>
            </a:r>
            <a:r>
              <a:rPr lang="en-US" altLang="zh-CN" sz="2600" dirty="0">
                <a:solidFill>
                  <a:srgbClr val="002060"/>
                </a:solidFill>
                <a:latin typeface="Times New Roman" panose="02020603050405020304" pitchFamily="18" charset="0"/>
              </a:rPr>
              <a:t>: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char* max(char *a, char *b)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{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     return </a:t>
            </a:r>
            <a:r>
              <a:rPr lang="en-US" altLang="zh-CN" sz="2400" dirty="0" err="1">
                <a:solidFill>
                  <a:srgbClr val="0000FF"/>
                </a:solidFill>
                <a:latin typeface="Times New Roman" panose="02020603050405020304" pitchFamily="18" charset="0"/>
              </a:rPr>
              <a:t>strcmp</a:t>
            </a: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dirty="0" err="1">
                <a:solidFill>
                  <a:srgbClr val="0000FF"/>
                </a:solidFill>
                <a:latin typeface="Times New Roman" panose="02020603050405020304" pitchFamily="18" charset="0"/>
              </a:rPr>
              <a:t>a,b</a:t>
            </a: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)&gt;0?a:b;</a:t>
            </a:r>
          </a:p>
          <a:p>
            <a:pPr eaLnBrk="1" hangingPunct="1">
              <a:lnSpc>
                <a:spcPct val="70000"/>
              </a:lnSpc>
              <a:spcBef>
                <a:spcPct val="50000"/>
              </a:spcBef>
              <a:buFontTx/>
              <a:buNone/>
            </a:pPr>
            <a:r>
              <a:rPr lang="en-US" altLang="zh-CN" sz="2400" dirty="0">
                <a:solidFill>
                  <a:srgbClr val="0000FF"/>
                </a:solidFill>
                <a:latin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99005633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5" dur="1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6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8" dur="1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39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1" dur="1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42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4" dur="1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  <p:par>
                                <p:cTn id="45" presetID="24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7" dur="1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12.2.3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函数模板的重载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18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741682"/>
          </a:xfrm>
        </p:spPr>
        <p:txBody>
          <a:bodyPr>
            <a:normAutofit/>
          </a:bodyPr>
          <a:lstStyle/>
          <a:p>
            <a:pPr marL="263525" indent="-263525">
              <a:lnSpc>
                <a:spcPct val="120000"/>
              </a:lnSpc>
            </a:pPr>
            <a:r>
              <a:rPr lang="zh-CN" altLang="en-US" sz="2800" dirty="0">
                <a:latin typeface="+mj-ea"/>
                <a:ea typeface="+mj-ea"/>
              </a:rPr>
              <a:t>调用：</a:t>
            </a:r>
            <a:endParaRPr lang="zh-CN" altLang="en-US" sz="2600" dirty="0">
              <a:latin typeface="+mj-ea"/>
              <a:ea typeface="+mj-ea"/>
            </a:endParaRPr>
          </a:p>
          <a:p>
            <a:pPr marL="685800" lvl="2" indent="0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2060"/>
                </a:solidFill>
              </a:rPr>
              <a:t>int  main()</a:t>
            </a:r>
          </a:p>
          <a:p>
            <a:pPr marL="685800" lvl="2" indent="-53975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2060"/>
                </a:solidFill>
              </a:rPr>
              <a:t>{</a:t>
            </a:r>
          </a:p>
          <a:p>
            <a:pPr marL="685800" lvl="2" indent="482600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2060"/>
                </a:solidFill>
              </a:rPr>
              <a:t>char s1[20]="hello", s2[20]="good morning";</a:t>
            </a:r>
          </a:p>
          <a:p>
            <a:pPr marL="685800" lvl="2" indent="482600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2060"/>
                </a:solidFill>
              </a:rPr>
              <a:t>int a=1, b=2;</a:t>
            </a:r>
          </a:p>
          <a:p>
            <a:pPr marL="685800" lvl="2" indent="482600">
              <a:spcBef>
                <a:spcPts val="0"/>
              </a:spcBef>
              <a:buNone/>
            </a:pPr>
            <a:r>
              <a:rPr lang="en-US" altLang="zh-CN" dirty="0" err="1">
                <a:solidFill>
                  <a:srgbClr val="002060"/>
                </a:solidFill>
              </a:rPr>
              <a:t>cout</a:t>
            </a:r>
            <a:r>
              <a:rPr lang="en-US" altLang="zh-CN" dirty="0">
                <a:solidFill>
                  <a:srgbClr val="002060"/>
                </a:solidFill>
              </a:rPr>
              <a:t>&lt;&lt;</a:t>
            </a:r>
            <a:r>
              <a:rPr lang="en-US" altLang="zh-CN" dirty="0">
                <a:solidFill>
                  <a:srgbClr val="0000FF"/>
                </a:solidFill>
              </a:rPr>
              <a:t>max(s1, s2)</a:t>
            </a:r>
            <a:r>
              <a:rPr lang="en-US" altLang="zh-CN" dirty="0">
                <a:solidFill>
                  <a:srgbClr val="002060"/>
                </a:solidFill>
              </a:rPr>
              <a:t>&lt;&lt;</a:t>
            </a:r>
            <a:r>
              <a:rPr lang="en-US" altLang="zh-CN" dirty="0" err="1">
                <a:solidFill>
                  <a:srgbClr val="002060"/>
                </a:solidFill>
              </a:rPr>
              <a:t>endl</a:t>
            </a:r>
            <a:r>
              <a:rPr lang="en-US" altLang="zh-CN" dirty="0">
                <a:solidFill>
                  <a:srgbClr val="002060"/>
                </a:solidFill>
              </a:rPr>
              <a:t>;  </a:t>
            </a:r>
            <a:r>
              <a:rPr lang="en-US" altLang="zh-CN" dirty="0">
                <a:solidFill>
                  <a:srgbClr val="7030A0"/>
                </a:solidFill>
              </a:rPr>
              <a:t>//</a:t>
            </a:r>
            <a:r>
              <a:rPr lang="zh-CN" altLang="en-US" dirty="0">
                <a:solidFill>
                  <a:srgbClr val="7030A0"/>
                </a:solidFill>
              </a:rPr>
              <a:t>匹配重载函数</a:t>
            </a:r>
          </a:p>
          <a:p>
            <a:pPr marL="685800" lvl="2" indent="482600">
              <a:spcBef>
                <a:spcPts val="0"/>
              </a:spcBef>
              <a:buNone/>
            </a:pPr>
            <a:r>
              <a:rPr lang="en-US" altLang="zh-CN" dirty="0" err="1">
                <a:solidFill>
                  <a:srgbClr val="002060"/>
                </a:solidFill>
              </a:rPr>
              <a:t>cout</a:t>
            </a:r>
            <a:r>
              <a:rPr lang="en-US" altLang="zh-CN" dirty="0">
                <a:solidFill>
                  <a:srgbClr val="002060"/>
                </a:solidFill>
              </a:rPr>
              <a:t>&lt;&lt;</a:t>
            </a:r>
            <a:r>
              <a:rPr lang="en-US" altLang="zh-CN" dirty="0">
                <a:solidFill>
                  <a:srgbClr val="0000FF"/>
                </a:solidFill>
              </a:rPr>
              <a:t>max(a, b)</a:t>
            </a:r>
            <a:r>
              <a:rPr lang="en-US" altLang="zh-CN" dirty="0">
                <a:solidFill>
                  <a:srgbClr val="002060"/>
                </a:solidFill>
              </a:rPr>
              <a:t>&lt;&lt;</a:t>
            </a:r>
            <a:r>
              <a:rPr lang="en-US" altLang="zh-CN" dirty="0" err="1">
                <a:solidFill>
                  <a:srgbClr val="002060"/>
                </a:solidFill>
              </a:rPr>
              <a:t>endl</a:t>
            </a:r>
            <a:r>
              <a:rPr lang="en-US" altLang="zh-CN" dirty="0">
                <a:solidFill>
                  <a:srgbClr val="002060"/>
                </a:solidFill>
              </a:rPr>
              <a:t>;     </a:t>
            </a:r>
            <a:r>
              <a:rPr lang="en-US" altLang="zh-CN" dirty="0">
                <a:solidFill>
                  <a:srgbClr val="7030A0"/>
                </a:solidFill>
              </a:rPr>
              <a:t>//</a:t>
            </a:r>
            <a:r>
              <a:rPr lang="zh-CN" altLang="en-US" dirty="0">
                <a:solidFill>
                  <a:srgbClr val="7030A0"/>
                </a:solidFill>
              </a:rPr>
              <a:t>匹配模板函数</a:t>
            </a:r>
            <a:endParaRPr lang="en-US" altLang="zh-CN" dirty="0">
              <a:solidFill>
                <a:srgbClr val="7030A0"/>
              </a:solidFill>
            </a:endParaRPr>
          </a:p>
          <a:p>
            <a:pPr marL="685800" lvl="2" indent="482600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2060"/>
                </a:solidFill>
              </a:rPr>
              <a:t>return 0;</a:t>
            </a:r>
          </a:p>
          <a:p>
            <a:pPr marL="715963" lvl="2" indent="-84138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2060"/>
                </a:solidFill>
              </a:rPr>
              <a:t>}</a:t>
            </a:r>
            <a:endParaRPr lang="zh-CN" altLang="en-US" dirty="0">
              <a:solidFill>
                <a:srgbClr val="00206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70BE63E-2E81-44E9-BA28-BC41CFDD4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212" y="5282623"/>
            <a:ext cx="3137810" cy="74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589424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12.2.3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函数模板的重载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19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668952"/>
          </a:xfrm>
        </p:spPr>
        <p:txBody>
          <a:bodyPr>
            <a:normAutofit fontScale="92500"/>
          </a:bodyPr>
          <a:lstStyle/>
          <a:p>
            <a:pPr marL="263525" indent="-263525">
              <a:lnSpc>
                <a:spcPct val="110000"/>
              </a:lnSpc>
            </a:pPr>
            <a:r>
              <a:rPr lang="zh-CN" altLang="en-US" sz="2800" dirty="0">
                <a:latin typeface="+mj-ea"/>
                <a:ea typeface="+mj-ea"/>
              </a:rPr>
              <a:t>练习题：函数</a:t>
            </a:r>
            <a:r>
              <a:rPr lang="zh-CN" altLang="en-US" sz="600" dirty="0">
                <a:latin typeface="+mj-ea"/>
                <a:ea typeface="+mj-ea"/>
              </a:rPr>
              <a:t> </a:t>
            </a:r>
            <a:r>
              <a:rPr lang="en-US" altLang="zh-CN" sz="2800" dirty="0">
                <a:ea typeface="+mj-ea"/>
              </a:rPr>
              <a:t>s</a:t>
            </a:r>
            <a:r>
              <a:rPr lang="en-US" altLang="zh-CN" sz="1500" dirty="0">
                <a:latin typeface="+mj-ea"/>
                <a:ea typeface="+mj-ea"/>
              </a:rPr>
              <a:t> </a:t>
            </a:r>
            <a:r>
              <a:rPr lang="zh-CN" altLang="en-US" sz="2800" dirty="0">
                <a:latin typeface="+mj-ea"/>
                <a:ea typeface="+mj-ea"/>
              </a:rPr>
              <a:t>用来返回两个同类型数据的和，但对于两个字符串的情况，则做字符串连接运算</a:t>
            </a:r>
          </a:p>
          <a:p>
            <a:pPr marL="609600" indent="-609600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rgbClr val="0070C0"/>
                </a:solidFill>
                <a:ea typeface="仿宋_GB2312" pitchFamily="49" charset="-122"/>
              </a:rPr>
              <a:t>      </a:t>
            </a:r>
            <a:r>
              <a:rPr lang="zh-CN" altLang="en-US" sz="2400" dirty="0">
                <a:solidFill>
                  <a:srgbClr val="002060"/>
                </a:solidFill>
                <a:ea typeface="仿宋_GB2312" pitchFamily="49" charset="-122"/>
              </a:rPr>
              <a:t>定义函数模板：</a:t>
            </a:r>
          </a:p>
          <a:p>
            <a:pPr marL="990600" lvl="1" indent="-533400"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0070C0"/>
                </a:solidFill>
                <a:ea typeface="仿宋_GB2312" pitchFamily="49" charset="-122"/>
              </a:rPr>
              <a:t>template &lt;class T&gt;</a:t>
            </a:r>
          </a:p>
          <a:p>
            <a:pPr marL="990600" lvl="1" indent="-533400"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0070C0"/>
                </a:solidFill>
                <a:ea typeface="仿宋_GB2312" pitchFamily="49" charset="-122"/>
              </a:rPr>
              <a:t>T  s(T a, T b)</a:t>
            </a:r>
          </a:p>
          <a:p>
            <a:pPr marL="990600" lvl="1" indent="-533400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0070C0"/>
                </a:solidFill>
                <a:ea typeface="仿宋_GB2312" pitchFamily="49" charset="-122"/>
              </a:rPr>
              <a:t>{</a:t>
            </a:r>
          </a:p>
          <a:p>
            <a:pPr marL="990600" lvl="1" indent="-533400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0070C0"/>
                </a:solidFill>
                <a:ea typeface="仿宋_GB2312" pitchFamily="49" charset="-122"/>
              </a:rPr>
              <a:t>      return</a:t>
            </a:r>
            <a:r>
              <a:rPr lang="en-US" altLang="zh-CN" sz="2400" dirty="0">
                <a:solidFill>
                  <a:srgbClr val="0070C0"/>
                </a:solidFill>
                <a:ea typeface="仿宋_GB2312" pitchFamily="49" charset="-122"/>
              </a:rPr>
              <a:t> </a:t>
            </a:r>
            <a:r>
              <a:rPr lang="en-US" altLang="zh-CN" sz="2000" dirty="0">
                <a:solidFill>
                  <a:srgbClr val="0070C0"/>
                </a:solidFill>
                <a:ea typeface="仿宋_GB2312" pitchFamily="49" charset="-122"/>
              </a:rPr>
              <a:t>a + b;</a:t>
            </a:r>
          </a:p>
          <a:p>
            <a:pPr marL="990600" lvl="1" indent="-533400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0070C0"/>
                </a:solidFill>
                <a:ea typeface="仿宋_GB2312" pitchFamily="49" charset="-122"/>
              </a:rPr>
              <a:t>}</a:t>
            </a:r>
          </a:p>
          <a:p>
            <a:pPr marL="609600" indent="-609600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rgbClr val="0070C0"/>
                </a:solidFill>
                <a:ea typeface="仿宋_GB2312" pitchFamily="49" charset="-122"/>
              </a:rPr>
              <a:t>      </a:t>
            </a:r>
            <a:r>
              <a:rPr lang="zh-CN" altLang="en-US" sz="2400" dirty="0">
                <a:solidFill>
                  <a:srgbClr val="002060"/>
                </a:solidFill>
                <a:ea typeface="仿宋_GB2312" pitchFamily="49" charset="-122"/>
              </a:rPr>
              <a:t>定义重载函数：</a:t>
            </a:r>
          </a:p>
          <a:p>
            <a:pPr marL="990600" lvl="1" indent="-533400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0070C0"/>
                </a:solidFill>
                <a:ea typeface="仿宋_GB2312" pitchFamily="49" charset="-122"/>
              </a:rPr>
              <a:t>char* s(char*p1, char*p2)</a:t>
            </a:r>
          </a:p>
          <a:p>
            <a:pPr marL="990600" lvl="1" indent="-533400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0070C0"/>
                </a:solidFill>
                <a:ea typeface="仿宋_GB2312" pitchFamily="49" charset="-122"/>
              </a:rPr>
              <a:t>{</a:t>
            </a:r>
          </a:p>
          <a:p>
            <a:pPr marL="990600" lvl="1" indent="-533400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0070C0"/>
                </a:solidFill>
                <a:ea typeface="仿宋_GB2312" pitchFamily="49" charset="-122"/>
              </a:rPr>
              <a:t>      return </a:t>
            </a:r>
            <a:r>
              <a:rPr lang="en-US" altLang="zh-CN" sz="2000" dirty="0" err="1">
                <a:solidFill>
                  <a:srgbClr val="0070C0"/>
                </a:solidFill>
                <a:ea typeface="仿宋_GB2312" pitchFamily="49" charset="-122"/>
              </a:rPr>
              <a:t>strcat</a:t>
            </a:r>
            <a:r>
              <a:rPr lang="en-US" altLang="zh-CN" sz="2000" dirty="0">
                <a:solidFill>
                  <a:srgbClr val="0070C0"/>
                </a:solidFill>
                <a:ea typeface="仿宋_GB2312" pitchFamily="49" charset="-122"/>
              </a:rPr>
              <a:t>(p1, p2);  </a:t>
            </a:r>
            <a:endParaRPr lang="zh-CN" altLang="en-US" sz="2000" dirty="0">
              <a:solidFill>
                <a:srgbClr val="0070C0"/>
              </a:solidFill>
              <a:ea typeface="仿宋_GB2312" pitchFamily="49" charset="-122"/>
            </a:endParaRPr>
          </a:p>
          <a:p>
            <a:pPr marL="990600" lvl="1" indent="-533400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0070C0"/>
                </a:solidFill>
                <a:ea typeface="仿宋_GB2312" pitchFamily="49" charset="-122"/>
              </a:rPr>
              <a:t>}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0DC3345A-21A9-4AF6-BE2A-CBE0F289E9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9811" y="2978369"/>
            <a:ext cx="3909382" cy="3000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F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defTabSz="914400" fontAlgn="base"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#include &lt;iostream&gt;</a:t>
            </a:r>
          </a:p>
          <a:p>
            <a:pPr defTabSz="91440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namespace std;</a:t>
            </a:r>
          </a:p>
          <a:p>
            <a:pPr defTabSz="914400" fontAlgn="base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altLang="zh-CN" sz="16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main()</a:t>
            </a:r>
          </a:p>
          <a:p>
            <a:pPr defTabSz="91440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pPr defTabSz="91440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int a=1,b=2;</a:t>
            </a:r>
          </a:p>
          <a:p>
            <a:pPr defTabSz="91440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float  x=1,y=2.6;</a:t>
            </a:r>
          </a:p>
          <a:p>
            <a:pPr defTabSz="91440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char p1[20]="</a:t>
            </a:r>
            <a:r>
              <a:rPr lang="en-US" altLang="zh-CN" sz="2000" dirty="0" err="1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abc</a:t>
            </a: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", *p2="de";</a:t>
            </a:r>
          </a:p>
          <a:p>
            <a:pPr defTabSz="91440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sz="2000" dirty="0" err="1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&lt;&lt;s(</a:t>
            </a:r>
            <a:r>
              <a:rPr lang="en-US" altLang="zh-CN" sz="2000" dirty="0" err="1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a,b</a:t>
            </a: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)&lt;&lt;s(</a:t>
            </a:r>
            <a:r>
              <a:rPr lang="en-US" altLang="zh-CN" sz="2000" dirty="0" err="1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x,y</a:t>
            </a: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)&lt;&lt;s(p1,p2);</a:t>
            </a:r>
          </a:p>
          <a:p>
            <a:pPr defTabSz="91440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return 0;</a:t>
            </a:r>
          </a:p>
          <a:p>
            <a:pPr defTabSz="914400" fontAlgn="base">
              <a:lnSpc>
                <a:spcPct val="90000"/>
              </a:lnSpc>
              <a:spcBef>
                <a:spcPts val="0"/>
              </a:spcBef>
              <a:spcAft>
                <a:spcPct val="0"/>
              </a:spcAft>
              <a:buFontTx/>
              <a:buNone/>
            </a:pPr>
            <a:r>
              <a:rPr lang="en-US" altLang="zh-CN" sz="2000" dirty="0">
                <a:solidFill>
                  <a:srgbClr val="1619A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}   </a:t>
            </a:r>
          </a:p>
        </p:txBody>
      </p:sp>
    </p:spTree>
    <p:extLst>
      <p:ext uri="{BB962C8B-B14F-4D97-AF65-F5344CB8AC3E}">
        <p14:creationId xmlns:p14="http://schemas.microsoft.com/office/powerpoint/2010/main" val="4227118916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55033" y="274638"/>
            <a:ext cx="6731863" cy="1143000"/>
          </a:xfrm>
        </p:spPr>
        <p:txBody>
          <a:bodyPr>
            <a:normAutofit/>
          </a:bodyPr>
          <a:lstStyle/>
          <a:p>
            <a:r>
              <a:rPr lang="zh-CN" altLang="en-US" sz="4000" dirty="0">
                <a:solidFill>
                  <a:schemeClr val="tx1"/>
                </a:solidFill>
                <a:ea typeface="黑体" pitchFamily="49" charset="-122"/>
              </a:rPr>
              <a:t>第</a:t>
            </a:r>
            <a:r>
              <a:rPr lang="en-US" altLang="zh-CN" sz="4000" dirty="0">
                <a:solidFill>
                  <a:schemeClr val="tx1"/>
                </a:solidFill>
                <a:ea typeface="黑体" pitchFamily="49" charset="-122"/>
              </a:rPr>
              <a:t>12</a:t>
            </a:r>
            <a:r>
              <a:rPr lang="zh-CN" altLang="en-US" sz="4000" dirty="0">
                <a:solidFill>
                  <a:schemeClr val="tx1"/>
                </a:solidFill>
                <a:ea typeface="黑体" pitchFamily="49" charset="-122"/>
              </a:rPr>
              <a:t>章  模板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1079987" y="1913640"/>
            <a:ext cx="7307876" cy="4327591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3600" dirty="0">
                <a:latin typeface="+mj-ea"/>
              </a:rPr>
              <a:t>本章内容：</a:t>
            </a:r>
          </a:p>
          <a:p>
            <a:pPr marL="804863" lvl="1" indent="-347663">
              <a:lnSpc>
                <a:spcPct val="150000"/>
              </a:lnSpc>
              <a:spcBef>
                <a:spcPts val="1200"/>
              </a:spcBef>
              <a:buClr>
                <a:srgbClr val="1619AC"/>
              </a:buClr>
              <a:buFont typeface="Wingdings" pitchFamily="2" charset="2"/>
              <a:buChar char="l"/>
            </a:pPr>
            <a:r>
              <a:rPr lang="zh-CN" altLang="en-US" sz="3200" dirty="0"/>
              <a:t>模板的作用</a:t>
            </a:r>
          </a:p>
          <a:p>
            <a:pPr marL="804863" lvl="1" indent="-347663">
              <a:lnSpc>
                <a:spcPct val="150000"/>
              </a:lnSpc>
              <a:spcBef>
                <a:spcPts val="1200"/>
              </a:spcBef>
              <a:buClr>
                <a:srgbClr val="1619AC"/>
              </a:buClr>
              <a:buFont typeface="Wingdings" pitchFamily="2" charset="2"/>
              <a:buChar char="l"/>
            </a:pPr>
            <a:r>
              <a:rPr lang="zh-CN" altLang="en-US" sz="3200" dirty="0"/>
              <a:t>函数模板</a:t>
            </a:r>
          </a:p>
          <a:p>
            <a:pPr marL="804863" lvl="1" indent="-347663">
              <a:lnSpc>
                <a:spcPct val="150000"/>
              </a:lnSpc>
              <a:spcBef>
                <a:spcPts val="1200"/>
              </a:spcBef>
              <a:buClr>
                <a:srgbClr val="1619AC"/>
              </a:buClr>
              <a:buFont typeface="Wingdings" pitchFamily="2" charset="2"/>
              <a:buChar char="l"/>
            </a:pPr>
            <a:r>
              <a:rPr lang="zh-CN" altLang="en-US" sz="3200" dirty="0"/>
              <a:t>类的模板</a:t>
            </a:r>
          </a:p>
        </p:txBody>
      </p:sp>
      <p:sp>
        <p:nvSpPr>
          <p:cNvPr id="1331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A220160E-113A-4814-AA6B-A950E5BBC0B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513572-2582-4566-8936-D204488E0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5552996"/>
      </p:ext>
    </p:extLst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44E32B-6509-4624-9866-C0A42A1715D0}" type="datetime10">
              <a:rPr kumimoji="1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21:56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0653" y="274638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tx1"/>
                </a:solidFill>
              </a:rPr>
              <a:t>12.3  </a:t>
            </a:r>
            <a:r>
              <a:rPr lang="zh-CN" altLang="en-US" sz="3600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类模板</a:t>
            </a: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gray">
          <a:xfrm>
            <a:off x="1006932" y="2080742"/>
            <a:ext cx="2448663" cy="7152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9900"/>
              </a:gs>
              <a:gs pos="50000">
                <a:srgbClr val="FFFFFF"/>
              </a:gs>
              <a:gs pos="100000">
                <a:srgbClr val="FF9900"/>
              </a:gs>
            </a:gsLst>
            <a:lin ang="5400000" scaled="1"/>
          </a:gradFill>
          <a:ln w="12700" algn="ctr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4" name="AutoShape 4"/>
          <p:cNvSpPr>
            <a:spLocks noChangeArrowheads="1"/>
          </p:cNvSpPr>
          <p:nvPr/>
        </p:nvSpPr>
        <p:spPr bwMode="gray">
          <a:xfrm>
            <a:off x="1906824" y="3336368"/>
            <a:ext cx="2193838" cy="445105"/>
          </a:xfrm>
          <a:prstGeom prst="roundRect">
            <a:avLst>
              <a:gd name="adj" fmla="val 16667"/>
            </a:avLst>
          </a:prstGeom>
          <a:solidFill>
            <a:srgbClr val="5E9EFF"/>
          </a:solidFill>
          <a:ln w="12700" algn="ctr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5" name="AutoShape 5"/>
          <p:cNvSpPr>
            <a:spLocks noChangeArrowheads="1"/>
          </p:cNvSpPr>
          <p:nvPr/>
        </p:nvSpPr>
        <p:spPr bwMode="gray">
          <a:xfrm>
            <a:off x="1545084" y="3276649"/>
            <a:ext cx="549489" cy="557217"/>
          </a:xfrm>
          <a:prstGeom prst="diamond">
            <a:avLst/>
          </a:prstGeom>
          <a:solidFill>
            <a:srgbClr val="99CCFF"/>
          </a:solidFill>
          <a:ln w="25400" algn="ctr">
            <a:solidFill>
              <a:srgbClr val="FFFFFF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grpSp>
        <p:nvGrpSpPr>
          <p:cNvPr id="16" name="组合 29"/>
          <p:cNvGrpSpPr>
            <a:grpSpLocks/>
          </p:cNvGrpSpPr>
          <p:nvPr/>
        </p:nvGrpSpPr>
        <p:grpSpPr bwMode="auto">
          <a:xfrm>
            <a:off x="1615175" y="3288113"/>
            <a:ext cx="2485486" cy="502666"/>
            <a:chOff x="1006080" y="1730217"/>
            <a:chExt cx="2042973" cy="502979"/>
          </a:xfrm>
        </p:grpSpPr>
        <p:sp>
          <p:nvSpPr>
            <p:cNvPr id="17" name="Text Box 6"/>
            <p:cNvSpPr txBox="1">
              <a:spLocks noChangeArrowheads="1"/>
            </p:cNvSpPr>
            <p:nvPr/>
          </p:nvSpPr>
          <p:spPr bwMode="gray">
            <a:xfrm>
              <a:off x="1375938" y="1730217"/>
              <a:ext cx="1673115" cy="464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82800" bIns="10800">
              <a:spAutoFit/>
            </a:bodyPr>
            <a:lstStyle>
              <a:lvl1pPr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1pPr>
              <a:lvl2pPr marL="742950" indent="-28575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2pPr>
              <a:lvl3pPr marL="11430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3pPr>
              <a:lvl4pPr marL="16002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4pPr>
              <a:lvl5pPr marL="20574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9pPr>
            </a:lstStyle>
            <a:p>
              <a:pPr marL="0" marR="0" lvl="0" indent="0" algn="l" defTabSz="4572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华文新魏" pitchFamily="2" charset="-122"/>
                  <a:cs typeface="Times New Roman" panose="02020603050405020304" pitchFamily="18" charset="0"/>
                </a:rPr>
                <a:t>类模板的定义</a:t>
              </a:r>
              <a:endPara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华文新魏" pitchFamily="2" charset="-122"/>
                <a:cs typeface="+mn-cs"/>
              </a:endParaRPr>
            </a:p>
          </p:txBody>
        </p:sp>
        <p:sp>
          <p:nvSpPr>
            <p:cNvPr id="18" name="Text Box 7"/>
            <p:cNvSpPr txBox="1">
              <a:spLocks noChangeArrowheads="1"/>
            </p:cNvSpPr>
            <p:nvPr/>
          </p:nvSpPr>
          <p:spPr bwMode="gray">
            <a:xfrm>
              <a:off x="1006080" y="1775711"/>
              <a:ext cx="336434" cy="457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1pPr>
              <a:lvl2pPr marL="742950" indent="-28575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2pPr>
              <a:lvl3pPr marL="11430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3pPr>
              <a:lvl4pPr marL="16002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4pPr>
              <a:lvl5pPr marL="20574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9pPr>
            </a:lstStyle>
            <a:p>
              <a:pPr marL="0" marR="0" lvl="0" indent="0" algn="ctr" defTabSz="4572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Times New Roman" pitchFamily="18" charset="0"/>
                  <a:ea typeface="宋体" pitchFamily="2" charset="-122"/>
                  <a:cs typeface="+mn-cs"/>
                </a:rPr>
                <a:t>1</a:t>
              </a:r>
            </a:p>
          </p:txBody>
        </p:sp>
      </p:grpSp>
      <p:sp>
        <p:nvSpPr>
          <p:cNvPr id="19" name="AutoShape 8"/>
          <p:cNvSpPr>
            <a:spLocks noChangeArrowheads="1"/>
          </p:cNvSpPr>
          <p:nvPr/>
        </p:nvSpPr>
        <p:spPr bwMode="gray">
          <a:xfrm>
            <a:off x="1865357" y="4314523"/>
            <a:ext cx="2235305" cy="465931"/>
          </a:xfrm>
          <a:prstGeom prst="roundRect">
            <a:avLst>
              <a:gd name="adj" fmla="val 16667"/>
            </a:avLst>
          </a:prstGeom>
          <a:solidFill>
            <a:srgbClr val="5E9EFF"/>
          </a:solidFill>
          <a:ln w="12700" algn="ctr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0" name="AutoShape 9"/>
          <p:cNvSpPr>
            <a:spLocks noChangeArrowheads="1"/>
          </p:cNvSpPr>
          <p:nvPr/>
        </p:nvSpPr>
        <p:spPr bwMode="gray">
          <a:xfrm>
            <a:off x="1518965" y="4273248"/>
            <a:ext cx="559014" cy="557212"/>
          </a:xfrm>
          <a:prstGeom prst="diamond">
            <a:avLst/>
          </a:prstGeom>
          <a:solidFill>
            <a:srgbClr val="99CCFF"/>
          </a:solidFill>
          <a:ln w="25400" algn="ctr">
            <a:solidFill>
              <a:srgbClr val="FFFFFF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1" name="Text Box 10"/>
          <p:cNvSpPr txBox="1">
            <a:spLocks noChangeArrowheads="1"/>
          </p:cNvSpPr>
          <p:nvPr/>
        </p:nvSpPr>
        <p:spPr bwMode="gray">
          <a:xfrm>
            <a:off x="2062806" y="4321021"/>
            <a:ext cx="2037855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华文新魏" pitchFamily="2" charset="-122"/>
                <a:cs typeface="Times New Roman" panose="02020603050405020304" pitchFamily="18" charset="0"/>
              </a:rPr>
              <a:t>类模板的使用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华文新魏" pitchFamily="2" charset="-122"/>
              <a:cs typeface="+mn-cs"/>
            </a:endParaRPr>
          </a:p>
        </p:txBody>
      </p:sp>
      <p:sp>
        <p:nvSpPr>
          <p:cNvPr id="22" name="Text Box 11"/>
          <p:cNvSpPr txBox="1">
            <a:spLocks noChangeArrowheads="1"/>
          </p:cNvSpPr>
          <p:nvPr/>
        </p:nvSpPr>
        <p:spPr bwMode="gray">
          <a:xfrm>
            <a:off x="1640935" y="4314523"/>
            <a:ext cx="33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1pPr>
            <a:lvl2pPr marL="742950" indent="-28575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2pPr>
            <a:lvl3pPr marL="11430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3pPr>
            <a:lvl4pPr marL="16002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4pPr>
            <a:lvl5pPr marL="20574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9pPr>
          </a:lstStyle>
          <a:p>
            <a:pPr marL="0" marR="0" lvl="0" indent="0" algn="ctr" defTabSz="4572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itchFamily="18" charset="0"/>
                <a:ea typeface="宋体" pitchFamily="2" charset="-122"/>
                <a:cs typeface="+mn-cs"/>
              </a:rPr>
              <a:t>2</a:t>
            </a:r>
          </a:p>
        </p:txBody>
      </p:sp>
      <p:sp>
        <p:nvSpPr>
          <p:cNvPr id="27" name="Text Box 7"/>
          <p:cNvSpPr txBox="1">
            <a:spLocks noChangeArrowheads="1"/>
          </p:cNvSpPr>
          <p:nvPr/>
        </p:nvSpPr>
        <p:spPr bwMode="gray">
          <a:xfrm>
            <a:off x="1062684" y="2146112"/>
            <a:ext cx="2337157" cy="525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82800" bIns="1080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Arial" charset="0"/>
                <a:ea typeface="华文新魏" pitchFamily="2" charset="-122"/>
                <a:cs typeface="+mn-cs"/>
              </a:rPr>
              <a:t>本节主要内容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F1DD4A4-DD54-4BA4-9B15-C087A4DE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63F3B9-6CF4-E94A-98DA-10393CF60C60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黑体" panose="02010609060101010101" pitchFamily="49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3604618"/>
      </p:ext>
    </p:extLst>
  </p:cSld>
  <p:clrMapOvr>
    <a:masterClrMapping/>
  </p:clrMapOvr>
  <p:transition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583E6B-5E4F-407C-B114-B784A19206F3}" type="datetime10">
              <a:rPr kumimoji="1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21:56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12.3.1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类模板的定义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63F3B9-6CF4-E94A-98DA-10393CF60C60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黑体" panose="02010609060101010101" pitchFamily="49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405554"/>
          </a:xfrm>
        </p:spPr>
        <p:txBody>
          <a:bodyPr>
            <a:normAutofit/>
          </a:bodyPr>
          <a:lstStyle/>
          <a:p>
            <a:pPr marL="263525" indent="-263525">
              <a:lnSpc>
                <a:spcPct val="120000"/>
              </a:lnSpc>
            </a:pPr>
            <a:r>
              <a:rPr lang="zh-CN" altLang="en-US" sz="2800" dirty="0">
                <a:latin typeface="+mn-ea"/>
              </a:rPr>
              <a:t>类模板的作用：用来生成类</a:t>
            </a:r>
            <a:endParaRPr lang="en-US" altLang="zh-CN" sz="2800" dirty="0">
              <a:latin typeface="+mn-ea"/>
            </a:endParaRPr>
          </a:p>
          <a:p>
            <a:pPr marL="263525" indent="-263525">
              <a:lnSpc>
                <a:spcPct val="120000"/>
              </a:lnSpc>
            </a:pPr>
            <a:r>
              <a:rPr lang="zh-CN" altLang="en-US" sz="2800" dirty="0">
                <a:latin typeface="+mn-ea"/>
              </a:rPr>
              <a:t>类模板的定义格式</a:t>
            </a:r>
          </a:p>
          <a:p>
            <a:pPr marL="990600" lvl="1" indent="-454025">
              <a:spcBef>
                <a:spcPts val="1200"/>
              </a:spcBef>
              <a:buNone/>
            </a:pPr>
            <a:r>
              <a:rPr lang="en-US" altLang="zh-CN" sz="2600" dirty="0">
                <a:solidFill>
                  <a:srgbClr val="0000FF"/>
                </a:solidFill>
              </a:rPr>
              <a:t>template &lt;class T1, classT2......&gt;</a:t>
            </a:r>
          </a:p>
          <a:p>
            <a:pPr marL="990600" lvl="1" indent="-454025">
              <a:spcBef>
                <a:spcPts val="600"/>
              </a:spcBef>
              <a:buNone/>
            </a:pPr>
            <a:r>
              <a:rPr lang="en-US" altLang="zh-CN" sz="2600" dirty="0">
                <a:solidFill>
                  <a:srgbClr val="0000FF"/>
                </a:solidFill>
              </a:rPr>
              <a:t>class </a:t>
            </a:r>
            <a:r>
              <a:rPr lang="zh-CN" altLang="en-US" sz="2600" dirty="0">
                <a:solidFill>
                  <a:srgbClr val="0000FF"/>
                </a:solidFill>
              </a:rPr>
              <a:t>类名</a:t>
            </a:r>
          </a:p>
          <a:p>
            <a:pPr marL="990600" lvl="1" indent="-454025">
              <a:spcBef>
                <a:spcPts val="600"/>
              </a:spcBef>
              <a:buNone/>
            </a:pPr>
            <a:r>
              <a:rPr lang="en-US" altLang="zh-CN" sz="2600" dirty="0">
                <a:solidFill>
                  <a:srgbClr val="0000FF"/>
                </a:solidFill>
              </a:rPr>
              <a:t>{</a:t>
            </a:r>
          </a:p>
          <a:p>
            <a:pPr marL="990600" lvl="1" indent="-454025">
              <a:spcBef>
                <a:spcPts val="600"/>
              </a:spcBef>
              <a:buNone/>
            </a:pPr>
            <a:r>
              <a:rPr lang="en-US" altLang="zh-CN" sz="2600" dirty="0">
                <a:solidFill>
                  <a:srgbClr val="0000FF"/>
                </a:solidFill>
              </a:rPr>
              <a:t>      //</a:t>
            </a:r>
            <a:r>
              <a:rPr lang="zh-CN" altLang="en-US" sz="2600" dirty="0">
                <a:solidFill>
                  <a:srgbClr val="0000FF"/>
                </a:solidFill>
              </a:rPr>
              <a:t>类成员定义</a:t>
            </a:r>
          </a:p>
          <a:p>
            <a:pPr marL="990600" lvl="1" indent="-454025">
              <a:spcBef>
                <a:spcPts val="600"/>
              </a:spcBef>
              <a:buNone/>
            </a:pPr>
            <a:r>
              <a:rPr lang="en-US" altLang="zh-CN" sz="2600" dirty="0">
                <a:solidFill>
                  <a:srgbClr val="0000FF"/>
                </a:solidFill>
              </a:rPr>
              <a:t>}</a:t>
            </a:r>
            <a:r>
              <a:rPr lang="zh-CN" altLang="en-US" sz="2600" dirty="0">
                <a:solidFill>
                  <a:srgbClr val="0000FF"/>
                </a:solidFill>
              </a:rPr>
              <a:t>；</a:t>
            </a:r>
          </a:p>
          <a:p>
            <a:pPr marL="539750" lvl="1" indent="0">
              <a:spcBef>
                <a:spcPts val="600"/>
              </a:spcBef>
              <a:buNone/>
              <a:tabLst>
                <a:tab pos="539750" algn="l"/>
              </a:tabLst>
              <a:defRPr/>
            </a:pPr>
            <a:endParaRPr lang="en-US" altLang="zh-CN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8063917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583E6B-5E4F-407C-B114-B784A19206F3}" type="datetime10">
              <a:rPr kumimoji="1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21:56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12.3.1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类模板的定义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63F3B9-6CF4-E94A-98DA-10393CF60C60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黑体" panose="02010609060101010101" pitchFamily="49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405554"/>
          </a:xfrm>
        </p:spPr>
        <p:txBody>
          <a:bodyPr>
            <a:normAutofit lnSpcReduction="10000"/>
          </a:bodyPr>
          <a:lstStyle/>
          <a:p>
            <a:pPr marL="263525" indent="-263525">
              <a:lnSpc>
                <a:spcPct val="120000"/>
              </a:lnSpc>
            </a:pPr>
            <a:r>
              <a:rPr lang="zh-CN" altLang="en-US" sz="2800" dirty="0">
                <a:solidFill>
                  <a:srgbClr val="002060"/>
                </a:solidFill>
                <a:latin typeface="+mj-ea"/>
                <a:ea typeface="+mj-ea"/>
              </a:rPr>
              <a:t>如：</a:t>
            </a:r>
            <a:endParaRPr lang="en-US" altLang="zh-CN" sz="2800" dirty="0">
              <a:solidFill>
                <a:srgbClr val="002060"/>
              </a:solidFill>
              <a:latin typeface="+mj-ea"/>
              <a:ea typeface="+mj-ea"/>
            </a:endParaRPr>
          </a:p>
          <a:p>
            <a:pPr marL="442913" lvl="1" indent="0">
              <a:lnSpc>
                <a:spcPct val="120000"/>
              </a:lnSpc>
              <a:spcBef>
                <a:spcPts val="60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template &lt;class T1,class T2&gt; 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class Student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{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public: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    Student(T1,T2);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    T2 Get( );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protected: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    T1  num;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    T2  score;</a:t>
            </a:r>
          </a:p>
          <a:p>
            <a:pPr marL="442913" lvl="1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}; </a:t>
            </a:r>
            <a:endParaRPr lang="en-US" altLang="zh-CN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9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583E6B-5E4F-407C-B114-B784A19206F3}" type="datetime10">
              <a:rPr kumimoji="1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21:56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12.3.1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类模板的定义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63F3B9-6CF4-E94A-98DA-10393CF60C60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黑体" panose="02010609060101010101" pitchFamily="49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405554"/>
          </a:xfrm>
        </p:spPr>
        <p:txBody>
          <a:bodyPr>
            <a:normAutofit/>
          </a:bodyPr>
          <a:lstStyle/>
          <a:p>
            <a:pPr marL="263525" indent="-263525">
              <a:lnSpc>
                <a:spcPct val="120000"/>
              </a:lnSpc>
            </a:pPr>
            <a:r>
              <a:rPr lang="zh-CN" altLang="en-US" sz="2800" dirty="0">
                <a:latin typeface="+mn-ea"/>
              </a:rPr>
              <a:t>类定义后面，应给出每个成员函数的定义</a:t>
            </a:r>
            <a:r>
              <a:rPr lang="zh-CN" altLang="en-US" b="1" dirty="0">
                <a:ea typeface="仿宋_GB2312" pitchFamily="49" charset="-122"/>
              </a:rPr>
              <a:t> </a:t>
            </a:r>
            <a:r>
              <a:rPr lang="en-US" altLang="zh-CN" sz="2800" dirty="0">
                <a:latin typeface="+mn-ea"/>
              </a:rPr>
              <a:t>(</a:t>
            </a:r>
            <a:r>
              <a:rPr lang="zh-CN" altLang="en-US" sz="2800" dirty="0">
                <a:latin typeface="+mn-ea"/>
              </a:rPr>
              <a:t>必须和类定义一起放在</a:t>
            </a:r>
            <a:r>
              <a:rPr lang="en-US" altLang="zh-CN" sz="2800" dirty="0"/>
              <a:t>.h</a:t>
            </a:r>
            <a:r>
              <a:rPr lang="zh-CN" altLang="en-US" sz="2800" dirty="0">
                <a:latin typeface="+mn-ea"/>
              </a:rPr>
              <a:t>文件中</a:t>
            </a:r>
            <a:r>
              <a:rPr lang="en-US" altLang="zh-CN" sz="2800" dirty="0">
                <a:latin typeface="+mn-ea"/>
              </a:rPr>
              <a:t>)</a:t>
            </a:r>
            <a:r>
              <a:rPr lang="zh-CN" altLang="en-US" sz="2800" dirty="0">
                <a:latin typeface="+mn-ea"/>
              </a:rPr>
              <a:t>，成员函数定义格式：</a:t>
            </a:r>
          </a:p>
          <a:p>
            <a:pPr marL="1371600" lvl="2" indent="-835025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2800" dirty="0">
                <a:solidFill>
                  <a:srgbClr val="0000FF"/>
                </a:solidFill>
              </a:rPr>
              <a:t>template  &lt;class T1, class T2...&gt;  </a:t>
            </a:r>
          </a:p>
          <a:p>
            <a:pPr marL="1371600" lvl="2" indent="-835025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dirty="0">
                <a:solidFill>
                  <a:srgbClr val="0000FF"/>
                </a:solidFill>
              </a:rPr>
              <a:t>返回类型   </a:t>
            </a:r>
            <a:r>
              <a:rPr lang="zh-CN" altLang="en-US" dirty="0">
                <a:solidFill>
                  <a:srgbClr val="FF0000"/>
                </a:solidFill>
              </a:rPr>
              <a:t>类名</a:t>
            </a:r>
            <a:r>
              <a:rPr lang="en-US" altLang="zh-CN" dirty="0">
                <a:solidFill>
                  <a:srgbClr val="FF0000"/>
                </a:solidFill>
              </a:rPr>
              <a:t>&lt; T1, T2...&gt;::</a:t>
            </a:r>
            <a:r>
              <a:rPr lang="zh-CN" altLang="en-US" dirty="0">
                <a:solidFill>
                  <a:srgbClr val="0000FF"/>
                </a:solidFill>
              </a:rPr>
              <a:t>函数名 </a:t>
            </a:r>
            <a:r>
              <a:rPr lang="en-US" altLang="zh-CN" dirty="0">
                <a:solidFill>
                  <a:srgbClr val="0000FF"/>
                </a:solidFill>
              </a:rPr>
              <a:t>(</a:t>
            </a:r>
            <a:r>
              <a:rPr lang="zh-CN" altLang="en-US" dirty="0">
                <a:solidFill>
                  <a:srgbClr val="0000FF"/>
                </a:solidFill>
              </a:rPr>
              <a:t>参数列表</a:t>
            </a:r>
            <a:r>
              <a:rPr lang="en-US" altLang="zh-CN" dirty="0">
                <a:solidFill>
                  <a:srgbClr val="0000FF"/>
                </a:solidFill>
              </a:rPr>
              <a:t>)</a:t>
            </a:r>
          </a:p>
          <a:p>
            <a:pPr marL="1371600" lvl="2" indent="-835025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dirty="0">
                <a:solidFill>
                  <a:srgbClr val="0000FF"/>
                </a:solidFill>
              </a:rPr>
              <a:t>{</a:t>
            </a:r>
          </a:p>
          <a:p>
            <a:pPr marL="1371600" lvl="2" indent="-835025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dirty="0">
                <a:solidFill>
                  <a:srgbClr val="0000FF"/>
                </a:solidFill>
              </a:rPr>
              <a:t>      //</a:t>
            </a:r>
            <a:r>
              <a:rPr lang="zh-CN" altLang="en-US" dirty="0">
                <a:solidFill>
                  <a:srgbClr val="0000FF"/>
                </a:solidFill>
              </a:rPr>
              <a:t>函数体</a:t>
            </a:r>
          </a:p>
          <a:p>
            <a:pPr marL="1371600" lvl="2" indent="-835025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dirty="0">
                <a:solidFill>
                  <a:srgbClr val="0000FF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30544243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583E6B-5E4F-407C-B114-B784A19206F3}" type="datetime10">
              <a:rPr kumimoji="1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21:56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12.3.1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类模板的定义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63F3B9-6CF4-E94A-98DA-10393CF60C60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黑体" panose="02010609060101010101" pitchFamily="49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405554"/>
          </a:xfrm>
        </p:spPr>
        <p:txBody>
          <a:bodyPr>
            <a:normAutofit lnSpcReduction="10000"/>
          </a:bodyPr>
          <a:lstStyle/>
          <a:p>
            <a:pPr marL="263525" indent="-263525">
              <a:lnSpc>
                <a:spcPct val="120000"/>
              </a:lnSpc>
            </a:pPr>
            <a:r>
              <a:rPr lang="zh-CN" altLang="en-US" sz="2800" dirty="0">
                <a:solidFill>
                  <a:srgbClr val="002060"/>
                </a:solidFill>
                <a:latin typeface="+mj-ea"/>
                <a:ea typeface="+mj-ea"/>
              </a:rPr>
              <a:t>如：</a:t>
            </a:r>
            <a:endParaRPr lang="en-US" altLang="zh-CN" sz="2800" dirty="0">
              <a:solidFill>
                <a:srgbClr val="002060"/>
              </a:solidFill>
              <a:latin typeface="+mj-ea"/>
              <a:ea typeface="+mj-ea"/>
            </a:endParaRPr>
          </a:p>
          <a:p>
            <a:pPr marL="442913" lvl="1" indent="188913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template &lt;class T1, class T2&gt;</a:t>
            </a:r>
          </a:p>
          <a:p>
            <a:pPr marL="442913" lvl="1" indent="188913"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Student&lt;T1, T2&gt;::Student (T1 a, T2 b)</a:t>
            </a:r>
          </a:p>
          <a:p>
            <a:pPr marL="442913" lvl="1" indent="188913"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{</a:t>
            </a:r>
          </a:p>
          <a:p>
            <a:pPr marL="442913" lvl="1" indent="188913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num=a;</a:t>
            </a:r>
          </a:p>
          <a:p>
            <a:pPr marL="442913" lvl="1" indent="188913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score=b;</a:t>
            </a:r>
          </a:p>
          <a:p>
            <a:pPr marL="442913" lvl="1" indent="188913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}</a:t>
            </a:r>
          </a:p>
          <a:p>
            <a:pPr marL="442913" lvl="1" indent="188913">
              <a:lnSpc>
                <a:spcPct val="120000"/>
              </a:lnSpc>
              <a:spcBef>
                <a:spcPts val="1200"/>
              </a:spcBef>
              <a:buNone/>
            </a:pPr>
            <a:r>
              <a:rPr lang="en-US" altLang="zh-CN" sz="2200" dirty="0">
                <a:solidFill>
                  <a:schemeClr val="accent5">
                    <a:lumMod val="50000"/>
                  </a:schemeClr>
                </a:solidFill>
              </a:rPr>
              <a:t>template &lt;class T1, class T2&gt;</a:t>
            </a:r>
          </a:p>
          <a:p>
            <a:pPr marL="442913" lvl="1" indent="188913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chemeClr val="accent5">
                    <a:lumMod val="50000"/>
                  </a:schemeClr>
                </a:solidFill>
              </a:rPr>
              <a:t>T2  Student&lt;T1, T2&gt;::Get( )</a:t>
            </a:r>
          </a:p>
          <a:p>
            <a:pPr marL="442913" lvl="1" indent="188913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chemeClr val="accent5">
                    <a:lumMod val="50000"/>
                  </a:schemeClr>
                </a:solidFill>
              </a:rPr>
              <a:t>{</a:t>
            </a:r>
          </a:p>
          <a:p>
            <a:pPr marL="442913" lvl="1" indent="188913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chemeClr val="accent5">
                    <a:lumMod val="50000"/>
                  </a:schemeClr>
                </a:solidFill>
              </a:rPr>
              <a:t>     return  score;</a:t>
            </a:r>
          </a:p>
          <a:p>
            <a:pPr marL="442913" lvl="1" indent="188913">
              <a:lnSpc>
                <a:spcPct val="11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chemeClr val="accent5">
                    <a:lumMod val="50000"/>
                  </a:schemeClr>
                </a:solidFill>
              </a:rPr>
              <a:t>}</a:t>
            </a:r>
            <a:endParaRPr lang="zh-CN" altLang="en-US" sz="22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3204378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583E6B-5E4F-407C-B114-B784A19206F3}" type="datetime10">
              <a:rPr kumimoji="1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21:56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12.3.2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类模板的使用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63F3B9-6CF4-E94A-98DA-10393CF60C60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黑体" panose="02010609060101010101" pitchFamily="49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405554"/>
          </a:xfrm>
        </p:spPr>
        <p:txBody>
          <a:bodyPr>
            <a:normAutofit/>
          </a:bodyPr>
          <a:lstStyle/>
          <a:p>
            <a:pPr marL="263525" indent="-263525">
              <a:lnSpc>
                <a:spcPct val="120000"/>
              </a:lnSpc>
            </a:pPr>
            <a:r>
              <a:rPr lang="zh-CN" altLang="en-US" sz="2800" dirty="0">
                <a:latin typeface="+mn-ea"/>
              </a:rPr>
              <a:t>设类模板定义如前，下面程序使用了类模板</a:t>
            </a:r>
            <a:endParaRPr lang="en-US" altLang="zh-CN" sz="2800" dirty="0">
              <a:latin typeface="+mn-ea"/>
            </a:endParaRPr>
          </a:p>
          <a:p>
            <a:pPr marL="1371600" lvl="2" indent="-457200">
              <a:spcBef>
                <a:spcPts val="60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int main()</a:t>
            </a:r>
          </a:p>
          <a:p>
            <a:pPr marL="1371600" lvl="2" indent="-457200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{</a:t>
            </a:r>
          </a:p>
          <a:p>
            <a:pPr marL="1371600" lvl="2" indent="-457200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     </a:t>
            </a:r>
            <a:r>
              <a:rPr lang="en-US" altLang="zh-CN" dirty="0">
                <a:solidFill>
                  <a:srgbClr val="0000FF"/>
                </a:solidFill>
                <a:ea typeface="仿宋_GB2312" pitchFamily="49" charset="-122"/>
              </a:rPr>
              <a:t>Student &lt;int, float&gt;  s1(2, 68.5);</a:t>
            </a:r>
          </a:p>
          <a:p>
            <a:pPr marL="1371600" lvl="2" indent="-457200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00FF"/>
                </a:solidFill>
                <a:ea typeface="仿宋_GB2312" pitchFamily="49" charset="-122"/>
              </a:rPr>
              <a:t>     Student &lt;char, int&gt;</a:t>
            </a:r>
            <a:r>
              <a:rPr lang="en-US" altLang="zh-CN" sz="2000" dirty="0">
                <a:solidFill>
                  <a:srgbClr val="0000FF"/>
                </a:solidFill>
                <a:ea typeface="仿宋_GB2312" pitchFamily="49" charset="-122"/>
              </a:rPr>
              <a:t>   </a:t>
            </a:r>
            <a:r>
              <a:rPr lang="en-US" altLang="zh-CN" dirty="0">
                <a:solidFill>
                  <a:srgbClr val="0000FF"/>
                </a:solidFill>
                <a:ea typeface="仿宋_GB2312" pitchFamily="49" charset="-122"/>
              </a:rPr>
              <a:t>s</a:t>
            </a:r>
            <a:r>
              <a:rPr lang="en-US" altLang="zh-CN" sz="2200" dirty="0">
                <a:solidFill>
                  <a:srgbClr val="0000FF"/>
                </a:solidFill>
                <a:ea typeface="仿宋_GB2312" pitchFamily="49" charset="-122"/>
              </a:rPr>
              <a:t>2</a:t>
            </a:r>
            <a:r>
              <a:rPr lang="en-US" altLang="zh-CN" dirty="0">
                <a:solidFill>
                  <a:srgbClr val="0000FF"/>
                </a:solidFill>
                <a:ea typeface="仿宋_GB2312" pitchFamily="49" charset="-122"/>
              </a:rPr>
              <a:t>('5', 70);</a:t>
            </a:r>
          </a:p>
          <a:p>
            <a:pPr marL="1371600" lvl="2" indent="-457200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     </a:t>
            </a:r>
            <a:r>
              <a:rPr lang="en-US" altLang="zh-CN" dirty="0" err="1">
                <a:solidFill>
                  <a:srgbClr val="0070C0"/>
                </a:solidFill>
                <a:ea typeface="仿宋_GB2312" pitchFamily="49" charset="-122"/>
              </a:rPr>
              <a:t>cout</a:t>
            </a: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&lt;&lt;s1.Get();</a:t>
            </a:r>
          </a:p>
          <a:p>
            <a:pPr marL="1371600" lvl="2" indent="-457200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     </a:t>
            </a:r>
            <a:r>
              <a:rPr lang="en-US" altLang="zh-CN" dirty="0" err="1">
                <a:solidFill>
                  <a:srgbClr val="0070C0"/>
                </a:solidFill>
                <a:ea typeface="仿宋_GB2312" pitchFamily="49" charset="-122"/>
              </a:rPr>
              <a:t>cout</a:t>
            </a: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&lt;&lt;s</a:t>
            </a: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2</a:t>
            </a: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.Get();</a:t>
            </a:r>
          </a:p>
          <a:p>
            <a:pPr marL="1371600" lvl="2" indent="-457200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     return 0;</a:t>
            </a:r>
          </a:p>
          <a:p>
            <a:pPr marL="1371600" lvl="2" indent="-457200">
              <a:spcBef>
                <a:spcPts val="0"/>
              </a:spcBef>
              <a:buNone/>
            </a:pPr>
            <a:r>
              <a:rPr lang="en-US" altLang="zh-CN" dirty="0">
                <a:solidFill>
                  <a:srgbClr val="0070C0"/>
                </a:solidFill>
                <a:ea typeface="仿宋_GB2312" pitchFamily="49" charset="-122"/>
              </a:rPr>
              <a:t>}    </a:t>
            </a:r>
          </a:p>
          <a:p>
            <a:pPr marL="1371600" lvl="2" indent="-457200">
              <a:spcBef>
                <a:spcPts val="1200"/>
              </a:spcBef>
              <a:buNone/>
            </a:pPr>
            <a:r>
              <a:rPr lang="en-US" altLang="zh-CN" dirty="0">
                <a:solidFill>
                  <a:schemeClr val="accent6">
                    <a:lumMod val="75000"/>
                  </a:schemeClr>
                </a:solidFill>
                <a:ea typeface="仿宋_GB2312" pitchFamily="49" charset="-122"/>
              </a:rPr>
              <a:t>(wjp84.cpp)</a:t>
            </a:r>
            <a:endParaRPr lang="en-US" altLang="zh-CN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AutoShape 3">
            <a:extLst>
              <a:ext uri="{FF2B5EF4-FFF2-40B4-BE49-F238E27FC236}">
                <a16:creationId xmlns:a16="http://schemas.microsoft.com/office/drawing/2014/main" id="{1F0E0B40-B01C-4E2F-9036-91D727E673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4826" y="4147941"/>
            <a:ext cx="2031142" cy="1526996"/>
          </a:xfrm>
          <a:prstGeom prst="cloudCallout">
            <a:avLst>
              <a:gd name="adj1" fmla="val -70662"/>
              <a:gd name="adj2" fmla="val -63137"/>
            </a:avLst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F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程序执行时，生成两个类</a:t>
            </a:r>
          </a:p>
        </p:txBody>
      </p:sp>
    </p:spTree>
    <p:extLst>
      <p:ext uri="{BB962C8B-B14F-4D97-AF65-F5344CB8AC3E}">
        <p14:creationId xmlns:p14="http://schemas.microsoft.com/office/powerpoint/2010/main" val="2551813004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4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8" dur="1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583E6B-5E4F-407C-B114-B784A19206F3}" type="datetime10">
              <a:rPr kumimoji="1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21:56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12.3.2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类模板的使用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63F3B9-6CF4-E94A-98DA-10393CF60C60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黑体" panose="02010609060101010101" pitchFamily="49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064" y="1687398"/>
            <a:ext cx="7807993" cy="4668952"/>
          </a:xfrm>
        </p:spPr>
        <p:txBody>
          <a:bodyPr>
            <a:normAutofit lnSpcReduction="10000"/>
          </a:bodyPr>
          <a:lstStyle/>
          <a:p>
            <a:pPr marL="263525" indent="-263525">
              <a:lnSpc>
                <a:spcPct val="90000"/>
              </a:lnSpc>
              <a:spcBef>
                <a:spcPct val="0"/>
              </a:spcBef>
            </a:pPr>
            <a:r>
              <a:rPr lang="zh-CN" altLang="en-US" sz="2800" dirty="0">
                <a:ea typeface="+mj-ea"/>
              </a:rPr>
              <a:t>代码 </a:t>
            </a:r>
            <a:r>
              <a:rPr lang="en-US" altLang="zh-CN" sz="2600" dirty="0">
                <a:solidFill>
                  <a:srgbClr val="0070C0"/>
                </a:solidFill>
                <a:ea typeface="+mj-ea"/>
              </a:rPr>
              <a:t>Student</a:t>
            </a:r>
            <a:r>
              <a:rPr lang="en-US" altLang="zh-CN" sz="2800" dirty="0">
                <a:solidFill>
                  <a:srgbClr val="0070C0"/>
                </a:solidFill>
                <a:ea typeface="+mj-ea"/>
              </a:rPr>
              <a:t> </a:t>
            </a:r>
            <a:r>
              <a:rPr lang="en-US" altLang="zh-CN" sz="2600" dirty="0">
                <a:solidFill>
                  <a:srgbClr val="0070C0"/>
                </a:solidFill>
                <a:ea typeface="+mj-ea"/>
              </a:rPr>
              <a:t>&lt;int, float&gt;  </a:t>
            </a:r>
            <a:r>
              <a:rPr lang="en-US" altLang="zh-CN" sz="2800" dirty="0">
                <a:solidFill>
                  <a:srgbClr val="0070C0"/>
                </a:solidFill>
                <a:ea typeface="+mj-ea"/>
              </a:rPr>
              <a:t>s</a:t>
            </a:r>
            <a:r>
              <a:rPr lang="en-US" altLang="zh-CN" sz="2400" dirty="0">
                <a:solidFill>
                  <a:srgbClr val="0070C0"/>
                </a:solidFill>
                <a:ea typeface="+mj-ea"/>
              </a:rPr>
              <a:t>1</a:t>
            </a:r>
            <a:r>
              <a:rPr lang="en-US" altLang="zh-CN" sz="2800" dirty="0">
                <a:solidFill>
                  <a:srgbClr val="0070C0"/>
                </a:solidFill>
                <a:ea typeface="+mj-ea"/>
              </a:rPr>
              <a:t>(2, 68.5)</a:t>
            </a:r>
            <a:r>
              <a:rPr lang="zh-CN" altLang="en-US" sz="2800" dirty="0">
                <a:ea typeface="+mj-ea"/>
              </a:rPr>
              <a:t>的执行过程：</a:t>
            </a:r>
            <a:endParaRPr lang="en-US" altLang="zh-CN" sz="2800" dirty="0">
              <a:ea typeface="+mj-ea"/>
            </a:endParaRPr>
          </a:p>
          <a:p>
            <a:pPr marL="631825" lvl="1" indent="-263525">
              <a:lnSpc>
                <a:spcPct val="110000"/>
              </a:lnSpc>
              <a:spcBef>
                <a:spcPts val="600"/>
              </a:spcBef>
            </a:pPr>
            <a:r>
              <a:rPr lang="zh-CN" altLang="en-US" sz="2600" dirty="0"/>
              <a:t>先生成类</a:t>
            </a:r>
            <a:endParaRPr lang="en-US" altLang="zh-CN" sz="2600" dirty="0"/>
          </a:p>
          <a:p>
            <a:pPr marL="1371600" lvl="2" indent="-747713"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class Student</a:t>
            </a:r>
            <a:r>
              <a:rPr lang="en-US" altLang="zh-CN" sz="2000" dirty="0">
                <a:solidFill>
                  <a:srgbClr val="0000FF"/>
                </a:solidFill>
                <a:ea typeface="仿宋_GB2312" pitchFamily="49" charset="-122"/>
              </a:rPr>
              <a:t>&lt;</a:t>
            </a:r>
            <a:r>
              <a:rPr lang="en-US" altLang="zh-CN" sz="2000" dirty="0">
                <a:solidFill>
                  <a:srgbClr val="FF00FF"/>
                </a:solidFill>
                <a:ea typeface="仿宋_GB2312" pitchFamily="49" charset="-122"/>
              </a:rPr>
              <a:t>int</a:t>
            </a: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, </a:t>
            </a:r>
            <a:r>
              <a:rPr lang="en-US" altLang="zh-CN" sz="2000" dirty="0">
                <a:solidFill>
                  <a:srgbClr val="FF0000"/>
                </a:solidFill>
                <a:ea typeface="仿宋_GB2312" pitchFamily="49" charset="-122"/>
              </a:rPr>
              <a:t>float</a:t>
            </a: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&gt;{</a:t>
            </a:r>
          </a:p>
          <a:p>
            <a:pPr marL="1371600" lvl="2" indent="-747713"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public:</a:t>
            </a:r>
          </a:p>
          <a:p>
            <a:pPr marL="1371600" lvl="2" indent="-747713"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     Student(</a:t>
            </a:r>
            <a:r>
              <a:rPr lang="en-US" altLang="zh-CN" sz="2200" dirty="0">
                <a:solidFill>
                  <a:srgbClr val="FF00FF"/>
                </a:solidFill>
                <a:ea typeface="仿宋_GB2312" pitchFamily="49" charset="-122"/>
              </a:rPr>
              <a:t>int</a:t>
            </a: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, </a:t>
            </a:r>
            <a:r>
              <a:rPr lang="en-US" altLang="zh-CN" sz="2200" dirty="0">
                <a:solidFill>
                  <a:srgbClr val="FF0000"/>
                </a:solidFill>
                <a:ea typeface="仿宋_GB2312" pitchFamily="49" charset="-122"/>
              </a:rPr>
              <a:t>float</a:t>
            </a: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);</a:t>
            </a:r>
          </a:p>
          <a:p>
            <a:pPr marL="1371600" lvl="2" indent="-747713"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     </a:t>
            </a:r>
            <a:r>
              <a:rPr lang="en-US" altLang="zh-CN" sz="2200" dirty="0">
                <a:solidFill>
                  <a:srgbClr val="FF0000"/>
                </a:solidFill>
                <a:ea typeface="仿宋_GB2312" pitchFamily="49" charset="-122"/>
              </a:rPr>
              <a:t>float</a:t>
            </a: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 Get();</a:t>
            </a:r>
          </a:p>
          <a:p>
            <a:pPr marL="1371600" lvl="2" indent="-747713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     void </a:t>
            </a:r>
            <a:r>
              <a:rPr lang="en-US" altLang="zh-CN" sz="2200" dirty="0" err="1">
                <a:solidFill>
                  <a:srgbClr val="0070C0"/>
                </a:solidFill>
                <a:ea typeface="仿宋_GB2312" pitchFamily="49" charset="-122"/>
              </a:rPr>
              <a:t>Disp</a:t>
            </a: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( );</a:t>
            </a:r>
          </a:p>
          <a:p>
            <a:pPr marL="1371600" lvl="2" indent="-747713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protected:</a:t>
            </a:r>
          </a:p>
          <a:p>
            <a:pPr marL="1371600" lvl="2" indent="-747713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     </a:t>
            </a:r>
            <a:r>
              <a:rPr lang="en-US" altLang="zh-CN" sz="2200" dirty="0">
                <a:solidFill>
                  <a:srgbClr val="FF00FF"/>
                </a:solidFill>
                <a:ea typeface="仿宋_GB2312" pitchFamily="49" charset="-122"/>
              </a:rPr>
              <a:t>int</a:t>
            </a: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 num;</a:t>
            </a:r>
          </a:p>
          <a:p>
            <a:pPr marL="1371600" lvl="2" indent="-747713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     </a:t>
            </a:r>
            <a:r>
              <a:rPr lang="en-US" altLang="zh-CN" sz="2200" dirty="0">
                <a:solidFill>
                  <a:srgbClr val="FF0000"/>
                </a:solidFill>
                <a:ea typeface="仿宋_GB2312" pitchFamily="49" charset="-122"/>
              </a:rPr>
              <a:t>float</a:t>
            </a: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  score;</a:t>
            </a:r>
          </a:p>
          <a:p>
            <a:pPr marL="1371600" lvl="2" indent="-747713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  <a:ea typeface="仿宋_GB2312" pitchFamily="49" charset="-122"/>
              </a:rPr>
              <a:t>};</a:t>
            </a:r>
          </a:p>
          <a:p>
            <a:pPr marL="631825" indent="-273050">
              <a:lnSpc>
                <a:spcPct val="110000"/>
              </a:lnSpc>
              <a:spcBef>
                <a:spcPts val="1200"/>
              </a:spcBef>
            </a:pPr>
            <a:r>
              <a:rPr lang="zh-CN" altLang="en-US" sz="2600" dirty="0">
                <a:ea typeface="+mj-ea"/>
              </a:rPr>
              <a:t>然后生成对象</a:t>
            </a:r>
            <a:r>
              <a:rPr lang="en-US" altLang="zh-CN" sz="2600" dirty="0">
                <a:ea typeface="+mj-ea"/>
              </a:rPr>
              <a:t>: </a:t>
            </a:r>
          </a:p>
          <a:p>
            <a:pPr marL="228600" indent="395288">
              <a:spcBef>
                <a:spcPts val="60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  <a:ea typeface="+mj-ea"/>
              </a:rPr>
              <a:t>Student</a:t>
            </a:r>
            <a:r>
              <a:rPr lang="en-US" altLang="zh-CN" sz="2400" dirty="0">
                <a:solidFill>
                  <a:srgbClr val="0000FF"/>
                </a:solidFill>
                <a:ea typeface="仿宋_GB2312" pitchFamily="49" charset="-122"/>
              </a:rPr>
              <a:t>&lt;int, float&gt;</a:t>
            </a:r>
            <a:r>
              <a:rPr lang="en-US" altLang="zh-CN" sz="2200" dirty="0">
                <a:solidFill>
                  <a:srgbClr val="0070C0"/>
                </a:solidFill>
                <a:ea typeface="+mj-ea"/>
              </a:rPr>
              <a:t> s1(2, 68.5);</a:t>
            </a:r>
          </a:p>
          <a:p>
            <a:pPr marL="536575" indent="-307975">
              <a:spcBef>
                <a:spcPts val="600"/>
              </a:spcBef>
            </a:pPr>
            <a:endParaRPr lang="en-US" altLang="zh-CN" sz="2400" dirty="0">
              <a:solidFill>
                <a:srgbClr val="0070C0"/>
              </a:solidFill>
              <a:ea typeface="+mj-ea"/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2863617D-C8DC-4EE7-9EF8-540E57B9FB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0664" y="2074379"/>
            <a:ext cx="4150393" cy="3514808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prstDash val="dashDot"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Wingdings" panose="05000000000000000000" pitchFamily="2" charset="2"/>
              <a:buChar char="Ø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Wingdings" panose="05000000000000000000" pitchFamily="2" charset="2"/>
              <a:buChar char="F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FFFF00"/>
                </a:solidFill>
                <a:latin typeface="Times New Roman" panose="02020603050405020304" pitchFamily="18" charset="0"/>
              </a:rPr>
              <a:t>//</a:t>
            </a:r>
            <a:r>
              <a:rPr lang="zh-CN" altLang="en-US" sz="1800" dirty="0">
                <a:solidFill>
                  <a:srgbClr val="FFFF00"/>
                </a:solidFill>
                <a:latin typeface="Times New Roman" panose="02020603050405020304" pitchFamily="18" charset="0"/>
              </a:rPr>
              <a:t>同时生成成员函数：</a:t>
            </a:r>
          </a:p>
          <a:p>
            <a:pPr>
              <a:spcBef>
                <a:spcPct val="0"/>
              </a:spcBef>
              <a:buNone/>
            </a:pPr>
            <a:r>
              <a:rPr lang="en-US" altLang="zh-CN" sz="1800" dirty="0">
                <a:solidFill>
                  <a:srgbClr val="00B050"/>
                </a:solidFill>
                <a:latin typeface="Times New Roman" panose="02020603050405020304" pitchFamily="18" charset="0"/>
              </a:rPr>
              <a:t>Student</a:t>
            </a:r>
            <a:r>
              <a:rPr lang="en-US" altLang="zh-CN" sz="1800" dirty="0">
                <a:solidFill>
                  <a:srgbClr val="0000FF"/>
                </a:solidFill>
                <a:ea typeface="仿宋_GB2312" pitchFamily="49" charset="-122"/>
              </a:rPr>
              <a:t>&lt;</a:t>
            </a:r>
            <a:r>
              <a:rPr lang="en-US" altLang="zh-CN" sz="1800" dirty="0" err="1">
                <a:solidFill>
                  <a:srgbClr val="0000FF"/>
                </a:solidFill>
                <a:ea typeface="仿宋_GB2312" pitchFamily="49" charset="-122"/>
              </a:rPr>
              <a:t>int,float</a:t>
            </a:r>
            <a:r>
              <a:rPr lang="en-US" altLang="zh-CN" sz="1800" dirty="0">
                <a:solidFill>
                  <a:srgbClr val="0000FF"/>
                </a:solidFill>
                <a:ea typeface="仿宋_GB2312" pitchFamily="49" charset="-122"/>
              </a:rPr>
              <a:t>&gt;</a:t>
            </a:r>
            <a:r>
              <a:rPr lang="en-US" altLang="zh-CN" sz="1800" dirty="0">
                <a:solidFill>
                  <a:srgbClr val="00B050"/>
                </a:solidFill>
                <a:latin typeface="Times New Roman" panose="02020603050405020304" pitchFamily="18" charset="0"/>
              </a:rPr>
              <a:t>::Student(int a, float b)</a:t>
            </a:r>
          </a:p>
          <a:p>
            <a:pPr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00B050"/>
                </a:solidFill>
                <a:latin typeface="Times New Roman" panose="02020603050405020304" pitchFamily="18" charset="0"/>
              </a:rPr>
              <a:t>{</a:t>
            </a:r>
          </a:p>
          <a:p>
            <a:pPr eaLnBrk="1" hangingPunct="1">
              <a:lnSpc>
                <a:spcPct val="70000"/>
              </a:lnSpc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00B050"/>
                </a:solidFill>
                <a:latin typeface="Times New Roman" panose="02020603050405020304" pitchFamily="18" charset="0"/>
              </a:rPr>
              <a:t>      num=a;  </a:t>
            </a:r>
          </a:p>
          <a:p>
            <a:pPr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00B050"/>
                </a:solidFill>
                <a:latin typeface="Times New Roman" panose="02020603050405020304" pitchFamily="18" charset="0"/>
              </a:rPr>
              <a:t>      score=b;</a:t>
            </a:r>
          </a:p>
          <a:p>
            <a:pPr eaLnBrk="1" hangingPunct="1">
              <a:lnSpc>
                <a:spcPct val="60000"/>
              </a:lnSpc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00B050"/>
                </a:solidFill>
                <a:latin typeface="Times New Roman" panose="02020603050405020304" pitchFamily="18" charset="0"/>
              </a:rPr>
              <a:t>}</a:t>
            </a:r>
          </a:p>
          <a:p>
            <a:pPr>
              <a:spcBef>
                <a:spcPts val="600"/>
              </a:spcBef>
              <a:buNone/>
            </a:pPr>
            <a:r>
              <a:rPr lang="en-US" altLang="zh-CN" sz="1800" dirty="0">
                <a:solidFill>
                  <a:srgbClr val="00B0F0"/>
                </a:solidFill>
                <a:latin typeface="Times New Roman" panose="02020603050405020304" pitchFamily="18" charset="0"/>
              </a:rPr>
              <a:t>float Student</a:t>
            </a:r>
            <a:r>
              <a:rPr lang="en-US" altLang="zh-CN" sz="1800" dirty="0">
                <a:solidFill>
                  <a:srgbClr val="0000FF"/>
                </a:solidFill>
                <a:ea typeface="仿宋_GB2312" pitchFamily="49" charset="-122"/>
              </a:rPr>
              <a:t>&lt;</a:t>
            </a:r>
            <a:r>
              <a:rPr lang="en-US" altLang="zh-CN" sz="1800" dirty="0" err="1">
                <a:solidFill>
                  <a:srgbClr val="0000FF"/>
                </a:solidFill>
                <a:ea typeface="仿宋_GB2312" pitchFamily="49" charset="-122"/>
              </a:rPr>
              <a:t>int,float</a:t>
            </a:r>
            <a:r>
              <a:rPr lang="en-US" altLang="zh-CN" sz="1800" dirty="0">
                <a:solidFill>
                  <a:srgbClr val="0000FF"/>
                </a:solidFill>
                <a:ea typeface="仿宋_GB2312" pitchFamily="49" charset="-122"/>
              </a:rPr>
              <a:t>&gt;</a:t>
            </a:r>
            <a:r>
              <a:rPr lang="en-US" altLang="zh-CN" sz="1800" dirty="0">
                <a:solidFill>
                  <a:srgbClr val="00B0F0"/>
                </a:solidFill>
                <a:latin typeface="Times New Roman" panose="02020603050405020304" pitchFamily="18" charset="0"/>
              </a:rPr>
              <a:t>::Get( )</a:t>
            </a:r>
          </a:p>
          <a:p>
            <a:pPr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00B0F0"/>
                </a:solidFill>
                <a:latin typeface="Times New Roman" panose="02020603050405020304" pitchFamily="18" charset="0"/>
              </a:rPr>
              <a:t>{</a:t>
            </a:r>
          </a:p>
          <a:p>
            <a:pPr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00B0F0"/>
                </a:solidFill>
                <a:latin typeface="Times New Roman" panose="02020603050405020304" pitchFamily="18" charset="0"/>
              </a:rPr>
              <a:t>      return  score;</a:t>
            </a:r>
          </a:p>
          <a:p>
            <a:pPr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00B0F0"/>
                </a:solidFill>
                <a:latin typeface="Times New Roman" panose="02020603050405020304" pitchFamily="18" charset="0"/>
              </a:rPr>
              <a:t>}</a:t>
            </a:r>
          </a:p>
          <a:p>
            <a:pPr>
              <a:spcBef>
                <a:spcPts val="600"/>
              </a:spcBef>
              <a:buNone/>
            </a:pPr>
            <a:r>
              <a:rPr lang="en-US" altLang="zh-CN" sz="1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void Student</a:t>
            </a:r>
            <a:r>
              <a:rPr lang="en-US" altLang="zh-CN" sz="1800" dirty="0">
                <a:solidFill>
                  <a:srgbClr val="0000FF"/>
                </a:solidFill>
                <a:ea typeface="仿宋_GB2312" pitchFamily="49" charset="-122"/>
              </a:rPr>
              <a:t>&lt;</a:t>
            </a:r>
            <a:r>
              <a:rPr lang="en-US" altLang="zh-CN" sz="1800" dirty="0" err="1">
                <a:solidFill>
                  <a:srgbClr val="0000FF"/>
                </a:solidFill>
                <a:ea typeface="仿宋_GB2312" pitchFamily="49" charset="-122"/>
              </a:rPr>
              <a:t>int,float</a:t>
            </a:r>
            <a:r>
              <a:rPr lang="en-US" altLang="zh-CN" sz="1800" dirty="0">
                <a:solidFill>
                  <a:srgbClr val="0000FF"/>
                </a:solidFill>
                <a:ea typeface="仿宋_GB2312" pitchFamily="49" charset="-122"/>
              </a:rPr>
              <a:t>&gt;</a:t>
            </a:r>
            <a:r>
              <a:rPr lang="en-US" altLang="zh-CN" sz="1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::</a:t>
            </a:r>
            <a:r>
              <a:rPr lang="en-US" altLang="zh-CN" sz="1800" dirty="0" err="1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Disp</a:t>
            </a:r>
            <a:r>
              <a:rPr lang="en-US" altLang="zh-CN" sz="1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( )</a:t>
            </a:r>
          </a:p>
          <a:p>
            <a:pPr>
              <a:lnSpc>
                <a:spcPct val="80000"/>
              </a:lnSpc>
              <a:spcBef>
                <a:spcPct val="0"/>
              </a:spcBef>
              <a:buNone/>
            </a:pPr>
            <a:r>
              <a:rPr lang="en-US" altLang="zh-CN" sz="1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{</a:t>
            </a:r>
          </a:p>
          <a:p>
            <a:pPr>
              <a:lnSpc>
                <a:spcPct val="80000"/>
              </a:lnSpc>
              <a:spcBef>
                <a:spcPct val="0"/>
              </a:spcBef>
              <a:buNone/>
            </a:pPr>
            <a:r>
              <a:rPr lang="en-US" altLang="zh-CN" sz="1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      </a:t>
            </a:r>
            <a:r>
              <a:rPr lang="en-US" altLang="zh-CN" sz="1800" dirty="0" err="1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cout</a:t>
            </a:r>
            <a:r>
              <a:rPr lang="en-US" altLang="zh-CN" sz="1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&lt;&lt;n&lt;&lt;"  "&lt;&lt;x&lt;&lt;</a:t>
            </a:r>
            <a:r>
              <a:rPr lang="en-US" altLang="zh-CN" sz="1800" dirty="0" err="1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endl</a:t>
            </a:r>
            <a:r>
              <a:rPr lang="en-US" altLang="zh-CN" sz="1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;</a:t>
            </a:r>
          </a:p>
          <a:p>
            <a:pPr>
              <a:lnSpc>
                <a:spcPct val="80000"/>
              </a:lnSpc>
              <a:spcBef>
                <a:spcPct val="0"/>
              </a:spcBef>
              <a:buNone/>
            </a:pPr>
            <a:r>
              <a:rPr lang="en-US" altLang="zh-CN" sz="18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20462808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46" dur="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444E32B-6509-4624-9866-C0A42A1715D0}" type="datetime10">
              <a:rPr kumimoji="1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宋体" charset="-122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21:56</a:t>
            </a:fld>
            <a:endParaRPr kumimoji="1" lang="en-US" altLang="zh-CN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宋体" charset="-122"/>
              <a:cs typeface="+mn-cs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0653" y="274638"/>
            <a:ext cx="7132320" cy="1143000"/>
          </a:xfrm>
        </p:spPr>
        <p:txBody>
          <a:bodyPr>
            <a:normAutofit/>
          </a:bodyPr>
          <a:lstStyle/>
          <a:p>
            <a:r>
              <a:rPr lang="zh-CN" altLang="en-US" b="1" dirty="0">
                <a:solidFill>
                  <a:srgbClr val="0070C0"/>
                </a:solidFill>
              </a:rPr>
              <a:t>作  业</a:t>
            </a:r>
            <a:endParaRPr lang="zh-CN" altLang="en-US" b="1" dirty="0">
              <a:solidFill>
                <a:srgbClr val="0070C0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F1DD4A4-DD54-4BA4-9B15-C087A4DE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63F3B9-6CF4-E94A-98DA-10393CF60C60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/>
                <a:ea typeface="黑体" panose="02010609060101010101" pitchFamily="49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mbria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23" name="内容占位符 3">
            <a:extLst>
              <a:ext uri="{FF2B5EF4-FFF2-40B4-BE49-F238E27FC236}">
                <a16:creationId xmlns:a16="http://schemas.microsoft.com/office/drawing/2014/main" id="{C47EAD88-057D-4253-B219-3D99D2D34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278" y="1796527"/>
            <a:ext cx="7447176" cy="455982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dirty="0"/>
              <a:t>OJ </a:t>
            </a:r>
            <a:r>
              <a:rPr lang="zh-CN" altLang="en-US" dirty="0"/>
              <a:t>习题</a:t>
            </a:r>
            <a:endParaRPr lang="zh-CN" altLang="en-US" sz="20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446935"/>
      </p:ext>
    </p:ext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E444E32B-6509-4624-9866-C0A42A1715D0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10653" y="274638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chemeClr val="tx1"/>
                </a:solidFill>
              </a:rPr>
              <a:t>12.1  </a:t>
            </a:r>
            <a:r>
              <a:rPr lang="zh-CN" altLang="en-US" sz="3600" b="1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模板的作用</a:t>
            </a:r>
          </a:p>
        </p:txBody>
      </p:sp>
      <p:sp>
        <p:nvSpPr>
          <p:cNvPr id="12" name="AutoShape 5"/>
          <p:cNvSpPr>
            <a:spLocks noChangeArrowheads="1"/>
          </p:cNvSpPr>
          <p:nvPr/>
        </p:nvSpPr>
        <p:spPr bwMode="gray">
          <a:xfrm>
            <a:off x="1006932" y="2044029"/>
            <a:ext cx="2448663" cy="7152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9900"/>
              </a:gs>
              <a:gs pos="50000">
                <a:srgbClr val="FFFFFF"/>
              </a:gs>
              <a:gs pos="100000">
                <a:srgbClr val="FF9900"/>
              </a:gs>
            </a:gsLst>
            <a:lin ang="5400000" scaled="1"/>
          </a:gradFill>
          <a:ln w="12700" algn="ctr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800" kern="0"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AutoShape 4"/>
          <p:cNvSpPr>
            <a:spLocks noChangeArrowheads="1"/>
          </p:cNvSpPr>
          <p:nvPr/>
        </p:nvSpPr>
        <p:spPr bwMode="gray">
          <a:xfrm>
            <a:off x="1906823" y="3329350"/>
            <a:ext cx="1911033" cy="445105"/>
          </a:xfrm>
          <a:prstGeom prst="roundRect">
            <a:avLst>
              <a:gd name="adj" fmla="val 16667"/>
            </a:avLst>
          </a:prstGeom>
          <a:solidFill>
            <a:srgbClr val="5E9EFF"/>
          </a:solidFill>
          <a:ln w="12700" algn="ctr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800" kern="0"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AutoShape 5"/>
          <p:cNvSpPr>
            <a:spLocks noChangeArrowheads="1"/>
          </p:cNvSpPr>
          <p:nvPr/>
        </p:nvSpPr>
        <p:spPr bwMode="gray">
          <a:xfrm>
            <a:off x="1545084" y="3269631"/>
            <a:ext cx="549489" cy="557217"/>
          </a:xfrm>
          <a:prstGeom prst="diamond">
            <a:avLst/>
          </a:prstGeom>
          <a:solidFill>
            <a:srgbClr val="99CCFF"/>
          </a:solidFill>
          <a:ln w="25400" algn="ctr">
            <a:solidFill>
              <a:srgbClr val="FFFFFF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800" kern="0"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6" name="组合 29"/>
          <p:cNvGrpSpPr>
            <a:grpSpLocks/>
          </p:cNvGrpSpPr>
          <p:nvPr/>
        </p:nvGrpSpPr>
        <p:grpSpPr bwMode="auto">
          <a:xfrm>
            <a:off x="1615175" y="3281095"/>
            <a:ext cx="2202681" cy="502666"/>
            <a:chOff x="1006080" y="1730217"/>
            <a:chExt cx="1810519" cy="502979"/>
          </a:xfrm>
        </p:grpSpPr>
        <p:sp>
          <p:nvSpPr>
            <p:cNvPr id="17" name="Text Box 6"/>
            <p:cNvSpPr txBox="1">
              <a:spLocks noChangeArrowheads="1"/>
            </p:cNvSpPr>
            <p:nvPr/>
          </p:nvSpPr>
          <p:spPr bwMode="gray">
            <a:xfrm>
              <a:off x="1375937" y="1730217"/>
              <a:ext cx="1440662" cy="464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82800" bIns="10800">
              <a:spAutoFit/>
            </a:bodyPr>
            <a:lstStyle>
              <a:lvl1pPr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1pPr>
              <a:lvl2pPr marL="742950" indent="-28575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2pPr>
              <a:lvl3pPr marL="11430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3pPr>
              <a:lvl4pPr marL="16002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4pPr>
              <a:lvl5pPr marL="20574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9pPr>
            </a:lstStyle>
            <a:p>
              <a:pPr fontAlgn="auto">
                <a:spcAft>
                  <a:spcPts val="0"/>
                </a:spcAft>
                <a:defRPr/>
              </a:pPr>
              <a:r>
                <a:rPr kumimoji="0" lang="zh-CN" altLang="en-US" sz="2400" b="0" kern="0" dirty="0">
                  <a:solidFill>
                    <a:srgbClr val="000000"/>
                  </a:solidFill>
                  <a:latin typeface="Times New Roman" panose="02020603050405020304" pitchFamily="18" charset="0"/>
                  <a:ea typeface="华文新魏" pitchFamily="2" charset="-122"/>
                  <a:cs typeface="Times New Roman" panose="02020603050405020304" pitchFamily="18" charset="0"/>
                </a:rPr>
                <a:t>模板的概念</a:t>
              </a:r>
              <a:endParaRPr kumimoji="0" lang="en-US" altLang="zh-CN" sz="2400" b="0" kern="0" dirty="0">
                <a:solidFill>
                  <a:srgbClr val="000000"/>
                </a:solidFill>
                <a:latin typeface="Arial" charset="0"/>
                <a:ea typeface="华文新魏" pitchFamily="2" charset="-122"/>
              </a:endParaRPr>
            </a:p>
          </p:txBody>
        </p:sp>
        <p:sp>
          <p:nvSpPr>
            <p:cNvPr id="18" name="Text Box 7"/>
            <p:cNvSpPr txBox="1">
              <a:spLocks noChangeArrowheads="1"/>
            </p:cNvSpPr>
            <p:nvPr/>
          </p:nvSpPr>
          <p:spPr bwMode="gray">
            <a:xfrm>
              <a:off x="1006080" y="1775711"/>
              <a:ext cx="336434" cy="457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1pPr>
              <a:lvl2pPr marL="742950" indent="-28575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2pPr>
              <a:lvl3pPr marL="11430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3pPr>
              <a:lvl4pPr marL="16002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4pPr>
              <a:lvl5pPr marL="2057400" indent="-228600" eaLnBrk="0" hangingPunct="0"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5pPr>
              <a:lvl6pPr marL="25146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6pPr>
              <a:lvl7pPr marL="29718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7pPr>
              <a:lvl8pPr marL="34290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8pPr>
              <a:lvl9pPr marL="3886200" indent="-228600" eaLnBrk="0" fontAlgn="base" hangingPunct="0">
                <a:spcBef>
                  <a:spcPct val="50000"/>
                </a:spcBef>
                <a:spcAft>
                  <a:spcPct val="0"/>
                </a:spcAft>
                <a:defRPr sz="1400" b="1">
                  <a:solidFill>
                    <a:schemeClr val="tx1"/>
                  </a:solidFill>
                  <a:latin typeface="Verdana" pitchFamily="34" charset="0"/>
                  <a:ea typeface="华文中宋" pitchFamily="2" charset="-122"/>
                </a:defRPr>
              </a:lvl9pPr>
            </a:lstStyle>
            <a:p>
              <a:pPr algn="ctr" fontAlgn="auto">
                <a:spcAft>
                  <a:spcPts val="0"/>
                </a:spcAft>
                <a:defRPr/>
              </a:pPr>
              <a:r>
                <a:rPr kumimoji="0" lang="en-US" altLang="zh-CN" sz="2400" kern="0" dirty="0">
                  <a:solidFill>
                    <a:srgbClr val="FFFFFF"/>
                  </a:solidFill>
                  <a:latin typeface="Times New Roman" pitchFamily="18" charset="0"/>
                  <a:ea typeface="宋体" pitchFamily="2" charset="-122"/>
                </a:rPr>
                <a:t>1</a:t>
              </a:r>
            </a:p>
          </p:txBody>
        </p:sp>
      </p:grpSp>
      <p:sp>
        <p:nvSpPr>
          <p:cNvPr id="19" name="AutoShape 8"/>
          <p:cNvSpPr>
            <a:spLocks noChangeArrowheads="1"/>
          </p:cNvSpPr>
          <p:nvPr/>
        </p:nvSpPr>
        <p:spPr bwMode="gray">
          <a:xfrm>
            <a:off x="1865357" y="4260851"/>
            <a:ext cx="2914033" cy="465931"/>
          </a:xfrm>
          <a:prstGeom prst="roundRect">
            <a:avLst>
              <a:gd name="adj" fmla="val 16667"/>
            </a:avLst>
          </a:prstGeom>
          <a:solidFill>
            <a:srgbClr val="5E9EFF"/>
          </a:solidFill>
          <a:ln w="12700" algn="ctr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800" kern="0"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AutoShape 9"/>
          <p:cNvSpPr>
            <a:spLocks noChangeArrowheads="1"/>
          </p:cNvSpPr>
          <p:nvPr/>
        </p:nvSpPr>
        <p:spPr bwMode="gray">
          <a:xfrm>
            <a:off x="1518965" y="4219576"/>
            <a:ext cx="559014" cy="557212"/>
          </a:xfrm>
          <a:prstGeom prst="diamond">
            <a:avLst/>
          </a:prstGeom>
          <a:solidFill>
            <a:srgbClr val="99CCFF"/>
          </a:solidFill>
          <a:ln w="25400" algn="ctr">
            <a:solidFill>
              <a:srgbClr val="FFFFFF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800" kern="0">
              <a:solidFill>
                <a:sysClr val="windowText" lastClr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" name="Text Box 10"/>
          <p:cNvSpPr txBox="1">
            <a:spLocks noChangeArrowheads="1"/>
          </p:cNvSpPr>
          <p:nvPr/>
        </p:nvSpPr>
        <p:spPr bwMode="gray">
          <a:xfrm>
            <a:off x="2062806" y="4267349"/>
            <a:ext cx="2631742" cy="46166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kumimoji="0" lang="zh-CN" altLang="en-US" kern="0" dirty="0">
                <a:solidFill>
                  <a:srgbClr val="000000"/>
                </a:solidFill>
                <a:ea typeface="华文新魏" pitchFamily="2" charset="-122"/>
                <a:cs typeface="Times New Roman" panose="02020603050405020304" pitchFamily="18" charset="0"/>
              </a:rPr>
              <a:t>模板的由来及作用</a:t>
            </a:r>
            <a:endParaRPr kumimoji="0" lang="en-US" altLang="zh-CN" kern="0" dirty="0">
              <a:solidFill>
                <a:srgbClr val="000000"/>
              </a:solidFill>
              <a:latin typeface="Arial" charset="0"/>
              <a:ea typeface="华文新魏" pitchFamily="2" charset="-122"/>
            </a:endParaRPr>
          </a:p>
        </p:txBody>
      </p:sp>
      <p:sp>
        <p:nvSpPr>
          <p:cNvPr id="22" name="Text Box 11"/>
          <p:cNvSpPr txBox="1">
            <a:spLocks noChangeArrowheads="1"/>
          </p:cNvSpPr>
          <p:nvPr/>
        </p:nvSpPr>
        <p:spPr bwMode="gray">
          <a:xfrm>
            <a:off x="1640935" y="4260851"/>
            <a:ext cx="33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1pPr>
            <a:lvl2pPr marL="742950" indent="-28575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2pPr>
            <a:lvl3pPr marL="11430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3pPr>
            <a:lvl4pPr marL="16002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4pPr>
            <a:lvl5pPr marL="20574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9pPr>
          </a:lstStyle>
          <a:p>
            <a:pPr algn="ctr" fontAlgn="auto">
              <a:spcAft>
                <a:spcPts val="0"/>
              </a:spcAft>
              <a:defRPr/>
            </a:pPr>
            <a:r>
              <a:rPr kumimoji="0" lang="en-US" altLang="zh-CN" sz="2400" kern="0">
                <a:solidFill>
                  <a:srgbClr val="FFFFFF"/>
                </a:solidFill>
                <a:latin typeface="Times New Roman" pitchFamily="18" charset="0"/>
                <a:ea typeface="宋体" pitchFamily="2" charset="-122"/>
              </a:rPr>
              <a:t>2</a:t>
            </a:r>
          </a:p>
        </p:txBody>
      </p:sp>
      <p:sp>
        <p:nvSpPr>
          <p:cNvPr id="26" name="Text Box 15"/>
          <p:cNvSpPr txBox="1">
            <a:spLocks noChangeArrowheads="1"/>
          </p:cNvSpPr>
          <p:nvPr/>
        </p:nvSpPr>
        <p:spPr bwMode="gray">
          <a:xfrm>
            <a:off x="1645289" y="4815103"/>
            <a:ext cx="33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1pPr>
            <a:lvl2pPr marL="742950" indent="-28575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2pPr>
            <a:lvl3pPr marL="11430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3pPr>
            <a:lvl4pPr marL="16002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4pPr>
            <a:lvl5pPr marL="2057400" indent="-228600" eaLnBrk="0" hangingPunct="0"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5pPr>
            <a:lvl6pPr marL="25146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6pPr>
            <a:lvl7pPr marL="29718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7pPr>
            <a:lvl8pPr marL="34290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8pPr>
            <a:lvl9pPr marL="3886200" indent="-228600" eaLnBrk="0" fontAlgn="base" hangingPunct="0">
              <a:spcBef>
                <a:spcPct val="5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Verdana" pitchFamily="34" charset="0"/>
                <a:ea typeface="华文中宋" pitchFamily="2" charset="-122"/>
              </a:defRPr>
            </a:lvl9pPr>
          </a:lstStyle>
          <a:p>
            <a:pPr algn="ctr" fontAlgn="auto">
              <a:spcAft>
                <a:spcPts val="0"/>
              </a:spcAft>
              <a:defRPr/>
            </a:pPr>
            <a:r>
              <a:rPr kumimoji="0" lang="en-US" altLang="zh-CN" sz="2400" kern="0">
                <a:solidFill>
                  <a:srgbClr val="FFFFFF"/>
                </a:solidFill>
                <a:latin typeface="Times New Roman" pitchFamily="18" charset="0"/>
                <a:ea typeface="宋体" pitchFamily="2" charset="-122"/>
              </a:rPr>
              <a:t>3</a:t>
            </a:r>
          </a:p>
        </p:txBody>
      </p:sp>
      <p:sp>
        <p:nvSpPr>
          <p:cNvPr id="27" name="Text Box 7"/>
          <p:cNvSpPr txBox="1">
            <a:spLocks noChangeArrowheads="1"/>
          </p:cNvSpPr>
          <p:nvPr/>
        </p:nvSpPr>
        <p:spPr bwMode="gray">
          <a:xfrm>
            <a:off x="1062684" y="2109399"/>
            <a:ext cx="2337157" cy="525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82800" bIns="10800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r>
              <a:rPr lang="zh-CN" altLang="en-US" sz="2800" dirty="0">
                <a:solidFill>
                  <a:srgbClr val="000099"/>
                </a:solidFill>
                <a:latin typeface="Arial" charset="0"/>
                <a:ea typeface="华文新魏" pitchFamily="2" charset="-122"/>
              </a:rPr>
              <a:t>本节主要内容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F1DD4A4-DD54-4BA4-9B15-C087A4DE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8017766"/>
      </p:ext>
    </p:ext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12.1.1</a:t>
            </a:r>
            <a:r>
              <a:rPr lang="en-US" altLang="zh-CN" sz="3200" b="1" dirty="0">
                <a:latin typeface="+mj-ea"/>
                <a:ea typeface="+mj-ea"/>
              </a:rPr>
              <a:t> </a:t>
            </a:r>
            <a:r>
              <a:rPr lang="zh-CN" altLang="en-US" sz="3200" b="1" dirty="0">
                <a:ea typeface="+mj-ea"/>
              </a:rPr>
              <a:t>模板的概念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4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405554"/>
          </a:xfrm>
        </p:spPr>
        <p:txBody>
          <a:bodyPr>
            <a:normAutofit/>
          </a:bodyPr>
          <a:lstStyle/>
          <a:p>
            <a:pPr marL="358775" indent="-358775"/>
            <a:r>
              <a:rPr lang="zh-CN" altLang="en-US" sz="2800" dirty="0"/>
              <a:t>生活中的模板</a:t>
            </a:r>
            <a:endParaRPr lang="en-US" altLang="zh-CN" sz="2800" dirty="0"/>
          </a:p>
          <a:p>
            <a:pPr marL="644525" lvl="1" indent="-201613">
              <a:spcBef>
                <a:spcPts val="1200"/>
              </a:spcBef>
            </a:pPr>
            <a:r>
              <a:rPr lang="zh-CN" altLang="en-US" sz="2600" dirty="0"/>
              <a:t>做砖、瓦的模子，做“喜饽饽”的模子</a:t>
            </a:r>
            <a:endParaRPr lang="en-US" altLang="zh-CN" sz="2600" dirty="0"/>
          </a:p>
          <a:p>
            <a:pPr marL="644525" lvl="1" indent="-201613">
              <a:spcBef>
                <a:spcPts val="1200"/>
              </a:spcBef>
            </a:pPr>
            <a:r>
              <a:rPr lang="en-US" altLang="zh-CN" sz="2600" dirty="0"/>
              <a:t>PPT</a:t>
            </a:r>
            <a:r>
              <a:rPr lang="zh-CN" altLang="en-US" sz="2600" dirty="0"/>
              <a:t>中的模板</a:t>
            </a:r>
            <a:endParaRPr lang="en-US" altLang="zh-CN" sz="2600" dirty="0"/>
          </a:p>
          <a:p>
            <a:pPr marL="644525" lvl="1" indent="-201613">
              <a:spcBef>
                <a:spcPts val="1200"/>
              </a:spcBef>
            </a:pPr>
            <a:r>
              <a:rPr lang="en-US" altLang="zh-CN" sz="2600" dirty="0"/>
              <a:t>……</a:t>
            </a:r>
          </a:p>
          <a:p>
            <a:pPr marL="358775" indent="-358775">
              <a:spcBef>
                <a:spcPts val="1200"/>
              </a:spcBef>
            </a:pPr>
            <a:r>
              <a:rPr lang="en-US" altLang="zh-CN" sz="2800" dirty="0"/>
              <a:t>C++</a:t>
            </a:r>
            <a:r>
              <a:rPr lang="zh-CN" altLang="en-US" sz="2800" dirty="0"/>
              <a:t>中的模板</a:t>
            </a:r>
            <a:endParaRPr lang="en-US" altLang="zh-CN" sz="2800" dirty="0"/>
          </a:p>
          <a:p>
            <a:pPr marL="644525" lvl="1" indent="-201613">
              <a:spcBef>
                <a:spcPts val="1200"/>
              </a:spcBef>
            </a:pPr>
            <a:r>
              <a:rPr lang="zh-CN" altLang="en-US" sz="2600" dirty="0"/>
              <a:t>函数的模板</a:t>
            </a:r>
            <a:endParaRPr lang="en-US" altLang="zh-CN" sz="2600" dirty="0"/>
          </a:p>
          <a:p>
            <a:pPr marL="644525" lvl="1" indent="-201613">
              <a:spcBef>
                <a:spcPts val="1200"/>
              </a:spcBef>
            </a:pPr>
            <a:r>
              <a:rPr lang="zh-CN" altLang="en-US" sz="2600" dirty="0"/>
              <a:t>类的模板</a:t>
            </a:r>
            <a:endParaRPr lang="en-US" altLang="zh-CN" sz="2600" dirty="0"/>
          </a:p>
          <a:p>
            <a:pPr marL="644525" lvl="1" indent="-358775"/>
            <a:endParaRPr lang="en-US" altLang="zh-CN" sz="2400" dirty="0"/>
          </a:p>
          <a:p>
            <a:pPr marL="539750" lvl="1" indent="0">
              <a:spcBef>
                <a:spcPts val="1200"/>
              </a:spcBef>
              <a:buNone/>
              <a:tabLst>
                <a:tab pos="539750" algn="l"/>
              </a:tabLst>
              <a:defRPr/>
            </a:pPr>
            <a:endParaRPr lang="en-US" altLang="zh-CN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88C099A-E0D3-453C-9A8B-FE60D5EE1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150" y="2842089"/>
            <a:ext cx="2042360" cy="272314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089D72E-7CBC-48C4-BD21-6BDBCACA7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243" y="2842089"/>
            <a:ext cx="2042360" cy="272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645873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12.1.2 </a:t>
            </a:r>
            <a:r>
              <a:rPr lang="zh-CN" altLang="en-US" sz="3200" b="1" dirty="0">
                <a:latin typeface="+mj-ea"/>
                <a:ea typeface="+mj-ea"/>
              </a:rPr>
              <a:t>模板的由来及作用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5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668952"/>
          </a:xfrm>
        </p:spPr>
        <p:txBody>
          <a:bodyPr>
            <a:normAutofit/>
          </a:bodyPr>
          <a:lstStyle/>
          <a:p>
            <a:pPr marL="358775" indent="-358775"/>
            <a:r>
              <a:rPr lang="zh-CN" altLang="en-US" sz="2800" dirty="0"/>
              <a:t>函数模板的由来</a:t>
            </a:r>
          </a:p>
          <a:p>
            <a:pPr marL="539750" lvl="1" indent="0">
              <a:spcBef>
                <a:spcPts val="600"/>
              </a:spcBef>
              <a:buNone/>
              <a:tabLst>
                <a:tab pos="539750" algn="l"/>
              </a:tabLst>
              <a:defRPr/>
            </a:pPr>
            <a:r>
              <a:rPr lang="zh-CN" altLang="en-US" sz="2400" dirty="0"/>
              <a:t>如：函数</a:t>
            </a:r>
            <a:r>
              <a:rPr lang="en-US" altLang="zh-CN" sz="2400" dirty="0"/>
              <a:t>max</a:t>
            </a:r>
            <a:r>
              <a:rPr lang="zh-CN" altLang="en-US" sz="2400" dirty="0"/>
              <a:t>用来返回两个</a:t>
            </a:r>
            <a:r>
              <a:rPr lang="zh-CN" altLang="en-US" sz="2400" dirty="0">
                <a:solidFill>
                  <a:srgbClr val="1619AC"/>
                </a:solidFill>
              </a:rPr>
              <a:t>同类型数据</a:t>
            </a:r>
            <a:r>
              <a:rPr lang="zh-CN" altLang="en-US" sz="2400" dirty="0"/>
              <a:t>中的大者</a:t>
            </a:r>
          </a:p>
          <a:p>
            <a:pPr marL="539750" lvl="1" indent="0">
              <a:spcBef>
                <a:spcPts val="600"/>
              </a:spcBef>
              <a:buNone/>
              <a:tabLst>
                <a:tab pos="539750" algn="l"/>
              </a:tabLst>
              <a:defRPr/>
            </a:pPr>
            <a:r>
              <a:rPr lang="zh-CN" altLang="en-US" sz="2400" dirty="0"/>
              <a:t>因为两个数据不一定是什么类型，所以要准备若干重载函数</a:t>
            </a:r>
          </a:p>
          <a:p>
            <a:pPr marL="539750" lvl="1" indent="355600">
              <a:spcBef>
                <a:spcPts val="0"/>
              </a:spcBef>
              <a:buNone/>
              <a:tabLst>
                <a:tab pos="539750" algn="l"/>
              </a:tabLst>
              <a:defRPr/>
            </a:pPr>
            <a:r>
              <a:rPr lang="en-US" altLang="zh-CN" sz="2400" dirty="0">
                <a:solidFill>
                  <a:srgbClr val="0070C0"/>
                </a:solidFill>
              </a:rPr>
              <a:t>int max(int, int);</a:t>
            </a:r>
          </a:p>
          <a:p>
            <a:pPr marL="539750" lvl="1" indent="355600">
              <a:spcBef>
                <a:spcPts val="0"/>
              </a:spcBef>
              <a:buNone/>
              <a:tabLst>
                <a:tab pos="539750" algn="l"/>
              </a:tabLst>
              <a:defRPr/>
            </a:pPr>
            <a:r>
              <a:rPr lang="en-US" altLang="zh-CN" sz="2400" dirty="0">
                <a:solidFill>
                  <a:srgbClr val="0070C0"/>
                </a:solidFill>
              </a:rPr>
              <a:t>float max(float, float);</a:t>
            </a:r>
          </a:p>
          <a:p>
            <a:pPr marL="539750" lvl="1" indent="355600">
              <a:spcBef>
                <a:spcPts val="0"/>
              </a:spcBef>
              <a:buNone/>
              <a:tabLst>
                <a:tab pos="539750" algn="l"/>
              </a:tabLst>
              <a:defRPr/>
            </a:pPr>
            <a:r>
              <a:rPr lang="en-US" altLang="zh-CN" sz="2400" dirty="0">
                <a:solidFill>
                  <a:srgbClr val="0070C0"/>
                </a:solidFill>
              </a:rPr>
              <a:t>char max(char, char);</a:t>
            </a:r>
          </a:p>
          <a:p>
            <a:pPr marL="539750" lvl="1" indent="355600">
              <a:spcBef>
                <a:spcPts val="0"/>
              </a:spcBef>
              <a:buNone/>
              <a:tabLst>
                <a:tab pos="539750" algn="l"/>
              </a:tabLst>
              <a:defRPr/>
            </a:pPr>
            <a:r>
              <a:rPr lang="en-US" altLang="zh-CN" sz="2400" dirty="0">
                <a:solidFill>
                  <a:srgbClr val="0070C0"/>
                </a:solidFill>
              </a:rPr>
              <a:t>int* max(int*, int*);</a:t>
            </a:r>
          </a:p>
          <a:p>
            <a:pPr marL="539750" lvl="1" indent="355600">
              <a:spcBef>
                <a:spcPts val="0"/>
              </a:spcBef>
              <a:buNone/>
              <a:tabLst>
                <a:tab pos="539750" algn="l"/>
              </a:tabLst>
              <a:defRPr/>
            </a:pPr>
            <a:r>
              <a:rPr lang="en-US" altLang="zh-CN" sz="2400" dirty="0">
                <a:solidFill>
                  <a:srgbClr val="0070C0"/>
                </a:solidFill>
              </a:rPr>
              <a:t>......	</a:t>
            </a:r>
          </a:p>
          <a:p>
            <a:pPr marL="539750" lvl="1" indent="0">
              <a:spcBef>
                <a:spcPts val="600"/>
              </a:spcBef>
              <a:buNone/>
              <a:tabLst>
                <a:tab pos="539750" algn="l"/>
              </a:tabLst>
              <a:defRPr/>
            </a:pPr>
            <a:r>
              <a:rPr lang="zh-CN" altLang="en-US" sz="2400" dirty="0"/>
              <a:t>上面的这些函数，除了数据类型不同外，其他部分完全相同，由此想到：模板</a:t>
            </a:r>
          </a:p>
        </p:txBody>
      </p:sp>
    </p:spTree>
    <p:extLst>
      <p:ext uri="{BB962C8B-B14F-4D97-AF65-F5344CB8AC3E}">
        <p14:creationId xmlns:p14="http://schemas.microsoft.com/office/powerpoint/2010/main" val="1736494093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12.1.2 </a:t>
            </a:r>
            <a:r>
              <a:rPr lang="zh-CN" altLang="en-US" sz="3200" b="1" dirty="0">
                <a:latin typeface="+mj-ea"/>
                <a:ea typeface="+mj-ea"/>
              </a:rPr>
              <a:t>模板的由来及作用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753386"/>
            <a:ext cx="7698115" cy="4515438"/>
          </a:xfrm>
        </p:spPr>
        <p:txBody>
          <a:bodyPr>
            <a:normAutofit lnSpcReduction="10000"/>
          </a:bodyPr>
          <a:lstStyle/>
          <a:p>
            <a:pPr marL="358775" indent="-358775"/>
            <a:r>
              <a:rPr lang="zh-CN" altLang="en-US" sz="2800" dirty="0"/>
              <a:t>类模板的由来</a:t>
            </a:r>
          </a:p>
          <a:p>
            <a:pPr marL="539750" lvl="1" indent="0">
              <a:spcBef>
                <a:spcPts val="600"/>
              </a:spcBef>
              <a:buNone/>
              <a:tabLst>
                <a:tab pos="539750" algn="l"/>
              </a:tabLst>
              <a:defRPr/>
            </a:pPr>
            <a:r>
              <a:rPr lang="zh-CN" altLang="en-US" sz="2400" dirty="0"/>
              <a:t>例：有时需要这样的类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1400" dirty="0"/>
              <a:t> </a:t>
            </a:r>
            <a:r>
              <a:rPr lang="en-US" altLang="zh-CN" sz="2200" dirty="0">
                <a:solidFill>
                  <a:srgbClr val="0070C0"/>
                </a:solidFill>
              </a:rPr>
              <a:t>class  Student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{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 public:  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     </a:t>
            </a:r>
            <a:r>
              <a:rPr lang="en-US" altLang="zh-CN" sz="2200" dirty="0">
                <a:solidFill>
                  <a:srgbClr val="CC00CC"/>
                </a:solidFill>
              </a:rPr>
              <a:t>float</a:t>
            </a:r>
            <a:r>
              <a:rPr lang="en-US" altLang="zh-CN" sz="2200" dirty="0">
                <a:solidFill>
                  <a:srgbClr val="0070C0"/>
                </a:solidFill>
              </a:rPr>
              <a:t> Get();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     </a:t>
            </a:r>
            <a:r>
              <a:rPr lang="en-US" altLang="zh-CN" sz="2000" dirty="0">
                <a:solidFill>
                  <a:srgbClr val="0070C0"/>
                </a:solidFill>
              </a:rPr>
              <a:t>//</a:t>
            </a:r>
            <a:r>
              <a:rPr lang="zh-CN" altLang="en-US" sz="2000" dirty="0">
                <a:solidFill>
                  <a:srgbClr val="0070C0"/>
                </a:solidFill>
              </a:rPr>
              <a:t>其他成员函数声明</a:t>
            </a:r>
            <a:endParaRPr lang="zh-CN" altLang="en-US" sz="2200" dirty="0">
              <a:solidFill>
                <a:srgbClr val="0070C0"/>
              </a:solidFill>
            </a:endParaRP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zh-CN" altLang="en-US" sz="2200" dirty="0">
                <a:solidFill>
                  <a:srgbClr val="0070C0"/>
                </a:solidFill>
              </a:rPr>
              <a:t> </a:t>
            </a:r>
            <a:r>
              <a:rPr lang="en-US" altLang="zh-CN" sz="2200" dirty="0">
                <a:solidFill>
                  <a:srgbClr val="0070C0"/>
                </a:solidFill>
              </a:rPr>
              <a:t>protected: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     int num;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     </a:t>
            </a:r>
            <a:r>
              <a:rPr lang="en-US" altLang="zh-CN" sz="2200" dirty="0">
                <a:solidFill>
                  <a:srgbClr val="CC00CC"/>
                </a:solidFill>
              </a:rPr>
              <a:t>float</a:t>
            </a:r>
            <a:r>
              <a:rPr lang="en-US" altLang="zh-CN" sz="2200" dirty="0">
                <a:solidFill>
                  <a:srgbClr val="0070C0"/>
                </a:solidFill>
              </a:rPr>
              <a:t> score;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};</a:t>
            </a:r>
          </a:p>
          <a:p>
            <a:pPr marL="539750" lvl="1" indent="0">
              <a:spcBef>
                <a:spcPts val="600"/>
              </a:spcBef>
              <a:buNone/>
              <a:tabLst>
                <a:tab pos="539750" algn="l"/>
              </a:tabLst>
              <a:defRPr/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45081083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12.1.2 </a:t>
            </a:r>
            <a:r>
              <a:rPr lang="zh-CN" altLang="en-US" sz="3200" b="1" dirty="0">
                <a:latin typeface="+mj-ea"/>
                <a:ea typeface="+mj-ea"/>
              </a:rPr>
              <a:t>模板的由来及作用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7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753386"/>
            <a:ext cx="7698115" cy="4515438"/>
          </a:xfrm>
        </p:spPr>
        <p:txBody>
          <a:bodyPr>
            <a:normAutofit lnSpcReduction="10000"/>
          </a:bodyPr>
          <a:lstStyle/>
          <a:p>
            <a:pPr marL="358775" indent="-358775"/>
            <a:r>
              <a:rPr lang="zh-CN" altLang="en-US" sz="2800" dirty="0"/>
              <a:t>类模板的由来</a:t>
            </a:r>
          </a:p>
          <a:p>
            <a:pPr marL="539750" lvl="1" indent="0">
              <a:spcBef>
                <a:spcPts val="600"/>
              </a:spcBef>
              <a:buNone/>
              <a:tabLst>
                <a:tab pos="539750" algn="l"/>
              </a:tabLst>
              <a:defRPr/>
            </a:pPr>
            <a:r>
              <a:rPr lang="zh-CN" altLang="en-US" sz="2400" dirty="0"/>
              <a:t>例：有时又需要这样的类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1400" dirty="0"/>
              <a:t> </a:t>
            </a:r>
            <a:r>
              <a:rPr lang="en-US" altLang="zh-CN" sz="2200" dirty="0">
                <a:solidFill>
                  <a:srgbClr val="0070C0"/>
                </a:solidFill>
              </a:rPr>
              <a:t>class  Student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{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 public:  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     </a:t>
            </a:r>
            <a:r>
              <a:rPr lang="en-US" altLang="zh-CN" sz="2200" dirty="0">
                <a:solidFill>
                  <a:srgbClr val="CC00CC"/>
                </a:solidFill>
              </a:rPr>
              <a:t>int</a:t>
            </a:r>
            <a:r>
              <a:rPr lang="en-US" altLang="zh-CN" sz="2200" dirty="0">
                <a:solidFill>
                  <a:srgbClr val="0070C0"/>
                </a:solidFill>
              </a:rPr>
              <a:t> Get();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     </a:t>
            </a:r>
            <a:r>
              <a:rPr lang="en-US" altLang="zh-CN" sz="2000" dirty="0">
                <a:solidFill>
                  <a:srgbClr val="0070C0"/>
                </a:solidFill>
              </a:rPr>
              <a:t>//</a:t>
            </a:r>
            <a:r>
              <a:rPr lang="zh-CN" altLang="en-US" sz="2000" dirty="0">
                <a:solidFill>
                  <a:srgbClr val="0070C0"/>
                </a:solidFill>
              </a:rPr>
              <a:t>其他成员函数声明</a:t>
            </a:r>
            <a:endParaRPr lang="zh-CN" altLang="en-US" sz="2200" dirty="0">
              <a:solidFill>
                <a:srgbClr val="0070C0"/>
              </a:solidFill>
            </a:endParaRP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zh-CN" altLang="en-US" sz="2200" dirty="0">
                <a:solidFill>
                  <a:srgbClr val="0070C0"/>
                </a:solidFill>
              </a:rPr>
              <a:t> </a:t>
            </a:r>
            <a:r>
              <a:rPr lang="en-US" altLang="zh-CN" sz="2200" dirty="0">
                <a:solidFill>
                  <a:srgbClr val="0070C0"/>
                </a:solidFill>
              </a:rPr>
              <a:t>protected: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     int num;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     </a:t>
            </a:r>
            <a:r>
              <a:rPr lang="en-US" altLang="zh-CN" sz="2200" dirty="0">
                <a:solidFill>
                  <a:srgbClr val="CC00CC"/>
                </a:solidFill>
              </a:rPr>
              <a:t>int</a:t>
            </a:r>
            <a:r>
              <a:rPr lang="en-US" altLang="zh-CN" sz="2200" dirty="0">
                <a:solidFill>
                  <a:srgbClr val="0070C0"/>
                </a:solidFill>
              </a:rPr>
              <a:t> score;</a:t>
            </a:r>
          </a:p>
          <a:p>
            <a:pPr marL="811213" lvl="1" indent="0">
              <a:spcBef>
                <a:spcPts val="600"/>
              </a:spcBef>
              <a:buNone/>
              <a:tabLst>
                <a:tab pos="715963" algn="l"/>
                <a:tab pos="811213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};</a:t>
            </a:r>
          </a:p>
          <a:p>
            <a:pPr marL="539750" lvl="1" indent="0">
              <a:spcBef>
                <a:spcPts val="600"/>
              </a:spcBef>
              <a:buNone/>
              <a:tabLst>
                <a:tab pos="539750" algn="l"/>
              </a:tabLst>
              <a:defRPr/>
            </a:pPr>
            <a:endParaRPr lang="zh-CN" altLang="en-US" sz="2400" dirty="0"/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6A53A231-81C4-49F7-8C50-38C73ED6F3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3642" y="2474438"/>
            <a:ext cx="2247802" cy="1437686"/>
          </a:xfrm>
          <a:prstGeom prst="cloudCallout">
            <a:avLst>
              <a:gd name="adj1" fmla="val -102441"/>
              <a:gd name="adj2" fmla="val 41251"/>
            </a:avLst>
          </a:prstGeom>
          <a:solidFill>
            <a:srgbClr val="2D2015"/>
          </a:solidFill>
          <a:ln w="9525">
            <a:solidFill>
              <a:srgbClr val="FFFFFF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66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只</a:t>
            </a:r>
            <a:r>
              <a:rPr lang="zh-CN" altLang="en-US" sz="2000" b="1" kern="0" dirty="0">
                <a:solidFill>
                  <a:srgbClr val="FFFF66"/>
                </a:solidFill>
              </a:rPr>
              <a:t>是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66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</a:rPr>
              <a:t>数据类型有区别</a:t>
            </a:r>
          </a:p>
        </p:txBody>
      </p:sp>
    </p:spTree>
    <p:extLst>
      <p:ext uri="{BB962C8B-B14F-4D97-AF65-F5344CB8AC3E}">
        <p14:creationId xmlns:p14="http://schemas.microsoft.com/office/powerpoint/2010/main" val="994160665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9" dur="1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12.1.2 </a:t>
            </a:r>
            <a:r>
              <a:rPr lang="zh-CN" altLang="en-US" sz="3200" b="1" dirty="0">
                <a:latin typeface="+mj-ea"/>
                <a:ea typeface="+mj-ea"/>
              </a:rPr>
              <a:t>模板的由来及作用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581426"/>
          </a:xfrm>
        </p:spPr>
        <p:txBody>
          <a:bodyPr>
            <a:normAutofit/>
          </a:bodyPr>
          <a:lstStyle/>
          <a:p>
            <a:pPr marL="358775" indent="-358775"/>
            <a:r>
              <a:rPr lang="zh-CN" altLang="en-US" sz="2800" dirty="0"/>
              <a:t>模板的作用</a:t>
            </a:r>
          </a:p>
          <a:p>
            <a:pPr marL="811213" lvl="1" indent="-271463">
              <a:lnSpc>
                <a:spcPct val="120000"/>
              </a:lnSpc>
              <a:spcBef>
                <a:spcPts val="1200"/>
              </a:spcBef>
              <a:tabLst>
                <a:tab pos="539750" algn="l"/>
              </a:tabLst>
              <a:defRPr/>
            </a:pPr>
            <a:r>
              <a:rPr lang="zh-CN" altLang="en-US" sz="2400" dirty="0"/>
              <a:t>像上面的函数（类），除了数据类型有区别，其他操作都相同，定义这些函数（类）要重复很多代码</a:t>
            </a:r>
            <a:endParaRPr lang="en-US" altLang="zh-CN" sz="2400" dirty="0"/>
          </a:p>
          <a:p>
            <a:pPr marL="811213" lvl="1" indent="-271463">
              <a:lnSpc>
                <a:spcPct val="120000"/>
              </a:lnSpc>
              <a:spcBef>
                <a:spcPts val="1200"/>
              </a:spcBef>
              <a:tabLst>
                <a:tab pos="539750" algn="l"/>
              </a:tabLst>
              <a:defRPr/>
            </a:pPr>
            <a:r>
              <a:rPr lang="zh-CN" altLang="en-US" sz="2400" dirty="0"/>
              <a:t>若在程序中用到若干函数（类），这些函数（类）之间区别只是数据类型不同，则可以定义一个函数（类）模板，以便自动生成不同的函数（类）</a:t>
            </a:r>
            <a:endParaRPr lang="en-US" altLang="zh-CN" sz="2400" dirty="0"/>
          </a:p>
          <a:p>
            <a:pPr marL="811213" lvl="1" indent="-271463">
              <a:lnSpc>
                <a:spcPct val="120000"/>
              </a:lnSpc>
              <a:spcBef>
                <a:spcPts val="1200"/>
              </a:spcBef>
              <a:tabLst>
                <a:tab pos="539750" algn="l"/>
              </a:tabLst>
              <a:defRPr/>
            </a:pPr>
            <a:r>
              <a:rPr lang="zh-CN" altLang="en-US" sz="2400" dirty="0"/>
              <a:t>使用模板可以避免代码的重复</a:t>
            </a:r>
          </a:p>
        </p:txBody>
      </p:sp>
    </p:spTree>
    <p:extLst>
      <p:ext uri="{BB962C8B-B14F-4D97-AF65-F5344CB8AC3E}">
        <p14:creationId xmlns:p14="http://schemas.microsoft.com/office/powerpoint/2010/main" val="3859198175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日期占位符 3"/>
          <p:cNvSpPr>
            <a:spLocks noGrp="1"/>
          </p:cNvSpPr>
          <p:nvPr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fld id="{3E583E6B-5E4F-407C-B114-B784A19206F3}" type="datetime10">
              <a:rPr lang="zh-CN" altLang="en-US" sz="1400" smtClean="0"/>
              <a:t>21:56</a:t>
            </a:fld>
            <a:endParaRPr lang="en-US" altLang="zh-CN" sz="1400" b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3651" y="309281"/>
            <a:ext cx="7132320" cy="1143000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ea typeface="+mj-ea"/>
              </a:rPr>
              <a:t>12.1.2 </a:t>
            </a:r>
            <a:r>
              <a:rPr lang="zh-CN" altLang="en-US" sz="3200" b="1" dirty="0">
                <a:latin typeface="+mj-ea"/>
                <a:ea typeface="+mj-ea"/>
              </a:rPr>
              <a:t>模板的由来及作用</a:t>
            </a:r>
            <a:endParaRPr lang="zh-CN" altLang="en-US" sz="3600" b="1" dirty="0">
              <a:latin typeface="+mj-ea"/>
              <a:ea typeface="+mj-ea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6BAEA-6B52-4EFB-AD58-12132AE75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3F3B9-6CF4-E94A-98DA-10393CF60C60}" type="slidenum">
              <a:rPr kumimoji="1" lang="zh-CN" altLang="en-US" smtClean="0"/>
              <a:t>9</a:t>
            </a:fld>
            <a:endParaRPr kumimoji="1" lang="zh-CN" altLang="en-US"/>
          </a:p>
        </p:txBody>
      </p:sp>
      <p:sp>
        <p:nvSpPr>
          <p:cNvPr id="10" name="内容占位符 3">
            <a:extLst>
              <a:ext uri="{FF2B5EF4-FFF2-40B4-BE49-F238E27FC236}">
                <a16:creationId xmlns:a16="http://schemas.microsoft.com/office/drawing/2014/main" id="{9065F665-6814-4D02-8595-D787D331E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942" y="1687398"/>
            <a:ext cx="7698115" cy="4668952"/>
          </a:xfrm>
        </p:spPr>
        <p:txBody>
          <a:bodyPr>
            <a:normAutofit/>
          </a:bodyPr>
          <a:lstStyle/>
          <a:p>
            <a:pPr marL="358775" indent="-358775"/>
            <a:r>
              <a:rPr lang="zh-CN" altLang="en-US" sz="2800" dirty="0"/>
              <a:t>模板的作用</a:t>
            </a:r>
          </a:p>
          <a:p>
            <a:pPr marL="715963" lvl="1" indent="-176213">
              <a:lnSpc>
                <a:spcPct val="120000"/>
              </a:lnSpc>
              <a:spcBef>
                <a:spcPts val="600"/>
              </a:spcBef>
              <a:tabLst>
                <a:tab pos="539750" algn="l"/>
              </a:tabLst>
              <a:defRPr/>
            </a:pPr>
            <a:r>
              <a:rPr lang="zh-CN" altLang="en-US" sz="2400" dirty="0"/>
              <a:t>如：定义函数模版：</a:t>
            </a:r>
          </a:p>
          <a:p>
            <a:pPr marL="811213" lvl="1" indent="0">
              <a:lnSpc>
                <a:spcPct val="80000"/>
              </a:lnSpc>
              <a:spcBef>
                <a:spcPts val="0"/>
              </a:spcBef>
              <a:buNone/>
              <a:tabLst>
                <a:tab pos="895350" algn="l"/>
              </a:tabLst>
              <a:defRPr/>
            </a:pPr>
            <a:r>
              <a:rPr lang="en-US" altLang="zh-CN" sz="500" dirty="0">
                <a:solidFill>
                  <a:srgbClr val="0070C0"/>
                </a:solidFill>
              </a:rPr>
              <a:t> </a:t>
            </a:r>
            <a:r>
              <a:rPr lang="en-US" altLang="zh-CN" sz="2200" dirty="0">
                <a:solidFill>
                  <a:srgbClr val="0070C0"/>
                </a:solidFill>
              </a:rPr>
              <a:t>template  &lt;class </a:t>
            </a:r>
            <a:r>
              <a:rPr lang="en-US" altLang="zh-CN" sz="2000" dirty="0">
                <a:solidFill>
                  <a:srgbClr val="0070C0"/>
                </a:solidFill>
              </a:rPr>
              <a:t>T</a:t>
            </a:r>
            <a:r>
              <a:rPr lang="en-US" altLang="zh-CN" sz="2200" dirty="0">
                <a:solidFill>
                  <a:srgbClr val="0070C0"/>
                </a:solidFill>
              </a:rPr>
              <a:t>&gt;</a:t>
            </a:r>
          </a:p>
          <a:p>
            <a:pPr marL="811213" lvl="1" indent="0">
              <a:spcBef>
                <a:spcPts val="0"/>
              </a:spcBef>
              <a:buNone/>
              <a:tabLst>
                <a:tab pos="895350" algn="l"/>
              </a:tabLst>
              <a:defRPr/>
            </a:pPr>
            <a:r>
              <a:rPr lang="en-US" altLang="zh-CN" sz="2000" dirty="0">
                <a:solidFill>
                  <a:srgbClr val="0070C0"/>
                </a:solidFill>
              </a:rPr>
              <a:t>T</a:t>
            </a:r>
            <a:r>
              <a:rPr lang="en-US" altLang="zh-CN" sz="2200" dirty="0">
                <a:solidFill>
                  <a:srgbClr val="0070C0"/>
                </a:solidFill>
              </a:rPr>
              <a:t> max(</a:t>
            </a:r>
            <a:r>
              <a:rPr lang="en-US" altLang="zh-CN" sz="2000" dirty="0">
                <a:solidFill>
                  <a:srgbClr val="0070C0"/>
                </a:solidFill>
              </a:rPr>
              <a:t>T</a:t>
            </a:r>
            <a:r>
              <a:rPr lang="en-US" altLang="zh-CN" sz="2200" dirty="0">
                <a:solidFill>
                  <a:srgbClr val="0070C0"/>
                </a:solidFill>
              </a:rPr>
              <a:t> a, </a:t>
            </a:r>
            <a:r>
              <a:rPr lang="en-US" altLang="zh-CN" sz="2000" dirty="0">
                <a:solidFill>
                  <a:srgbClr val="0070C0"/>
                </a:solidFill>
              </a:rPr>
              <a:t>T</a:t>
            </a:r>
            <a:r>
              <a:rPr lang="en-US" altLang="zh-CN" sz="2200" dirty="0">
                <a:solidFill>
                  <a:srgbClr val="0070C0"/>
                </a:solidFill>
              </a:rPr>
              <a:t> b)</a:t>
            </a:r>
          </a:p>
          <a:p>
            <a:pPr marL="811213" lvl="1" indent="0">
              <a:lnSpc>
                <a:spcPct val="70000"/>
              </a:lnSpc>
              <a:spcBef>
                <a:spcPts val="0"/>
              </a:spcBef>
              <a:buNone/>
              <a:tabLst>
                <a:tab pos="895350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{</a:t>
            </a:r>
          </a:p>
          <a:p>
            <a:pPr marL="811213" lvl="1" indent="0">
              <a:lnSpc>
                <a:spcPct val="80000"/>
              </a:lnSpc>
              <a:spcBef>
                <a:spcPts val="0"/>
              </a:spcBef>
              <a:buNone/>
              <a:tabLst>
                <a:tab pos="895350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    return a&gt;</a:t>
            </a:r>
            <a:r>
              <a:rPr lang="en-US" altLang="zh-CN" sz="2200" dirty="0" err="1">
                <a:solidFill>
                  <a:srgbClr val="0070C0"/>
                </a:solidFill>
              </a:rPr>
              <a:t>b?a:b</a:t>
            </a:r>
            <a:r>
              <a:rPr lang="en-US" altLang="zh-CN" sz="2200" dirty="0">
                <a:solidFill>
                  <a:srgbClr val="0070C0"/>
                </a:solidFill>
              </a:rPr>
              <a:t>;</a:t>
            </a:r>
          </a:p>
          <a:p>
            <a:pPr marL="811213" lvl="1" indent="0">
              <a:lnSpc>
                <a:spcPct val="80000"/>
              </a:lnSpc>
              <a:spcBef>
                <a:spcPts val="0"/>
              </a:spcBef>
              <a:buNone/>
              <a:tabLst>
                <a:tab pos="895350" algn="l"/>
              </a:tabLst>
              <a:defRPr/>
            </a:pPr>
            <a:r>
              <a:rPr lang="en-US" altLang="zh-CN" sz="2200" dirty="0">
                <a:solidFill>
                  <a:srgbClr val="0070C0"/>
                </a:solidFill>
              </a:rPr>
              <a:t>}</a:t>
            </a:r>
          </a:p>
          <a:p>
            <a:pPr marL="715963" lvl="1" indent="-176213">
              <a:lnSpc>
                <a:spcPct val="120000"/>
              </a:lnSpc>
              <a:spcBef>
                <a:spcPts val="600"/>
              </a:spcBef>
              <a:tabLst>
                <a:tab pos="539750" algn="l"/>
              </a:tabLst>
              <a:defRPr/>
            </a:pPr>
            <a:r>
              <a:rPr lang="zh-CN" altLang="en-US" sz="2400" dirty="0"/>
              <a:t>调用时，模板根据参数类型，自动生成相应的函数</a:t>
            </a:r>
          </a:p>
          <a:p>
            <a:pPr marL="1371600" lvl="2" indent="-560388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CN" sz="1200" dirty="0">
                <a:solidFill>
                  <a:srgbClr val="0070C0"/>
                </a:solidFill>
              </a:rPr>
              <a:t> </a:t>
            </a:r>
            <a:r>
              <a:rPr lang="en-US" altLang="zh-CN" sz="2200" dirty="0">
                <a:solidFill>
                  <a:srgbClr val="0070C0"/>
                </a:solidFill>
              </a:rPr>
              <a:t>int  main()</a:t>
            </a:r>
          </a:p>
          <a:p>
            <a:pPr marL="1371600" lvl="2" indent="-560388">
              <a:lnSpc>
                <a:spcPct val="7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{</a:t>
            </a:r>
          </a:p>
          <a:p>
            <a:pPr marL="1371600" lvl="2" indent="-560388">
              <a:lnSpc>
                <a:spcPct val="7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float x = 3, y = 5, c;</a:t>
            </a:r>
          </a:p>
          <a:p>
            <a:pPr marL="1371600" lvl="2" indent="-560388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c = max(x, y);</a:t>
            </a:r>
          </a:p>
          <a:p>
            <a:pPr marL="1371600" lvl="2" indent="-560388">
              <a:lnSpc>
                <a:spcPct val="6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......</a:t>
            </a:r>
          </a:p>
          <a:p>
            <a:pPr marL="1371600" lvl="2" indent="-560388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     return 0;</a:t>
            </a:r>
          </a:p>
          <a:p>
            <a:pPr marL="1371600" lvl="2" indent="-560388">
              <a:lnSpc>
                <a:spcPct val="70000"/>
              </a:lnSpc>
              <a:spcBef>
                <a:spcPts val="0"/>
              </a:spcBef>
              <a:buNone/>
            </a:pPr>
            <a:r>
              <a:rPr lang="en-US" altLang="zh-CN" sz="2200" dirty="0">
                <a:solidFill>
                  <a:srgbClr val="0070C0"/>
                </a:solidFill>
              </a:rPr>
              <a:t>}</a:t>
            </a:r>
            <a:endParaRPr lang="en-US" altLang="zh-CN" sz="2400" dirty="0">
              <a:solidFill>
                <a:srgbClr val="0070C0"/>
              </a:solidFill>
            </a:endParaRPr>
          </a:p>
        </p:txBody>
      </p:sp>
      <p:sp>
        <p:nvSpPr>
          <p:cNvPr id="7" name="Text Box 5">
            <a:extLst>
              <a:ext uri="{FF2B5EF4-FFF2-40B4-BE49-F238E27FC236}">
                <a16:creationId xmlns:a16="http://schemas.microsoft.com/office/drawing/2014/main" id="{ED568F1A-BEED-4883-B2C4-A455E53981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5142" y="2890391"/>
            <a:ext cx="2875028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float max(float a, float b)</a:t>
            </a:r>
          </a:p>
          <a:p>
            <a:pPr marL="0" marR="0" lvl="0" indent="0" defTabSz="91440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pPr marL="0" marR="0" lvl="0" indent="0" defTabSz="91440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    return a&gt;</a:t>
            </a:r>
            <a:r>
              <a:rPr kumimoji="0" lang="en-US" altLang="zh-CN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b?a:b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0" marR="0" lvl="0" indent="0" defTabSz="91440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8" name="AutoShape 6">
            <a:extLst>
              <a:ext uri="{FF2B5EF4-FFF2-40B4-BE49-F238E27FC236}">
                <a16:creationId xmlns:a16="http://schemas.microsoft.com/office/drawing/2014/main" id="{B7DD5FED-DE31-47A6-BF0D-533D2A7619DB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4248192" y="3105150"/>
            <a:ext cx="503238" cy="647700"/>
          </a:xfrm>
          <a:prstGeom prst="downArrow">
            <a:avLst>
              <a:gd name="adj1" fmla="val 50157"/>
              <a:gd name="adj2" fmla="val 38582"/>
            </a:avLst>
          </a:prstGeom>
          <a:solidFill>
            <a:srgbClr val="F5073A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" name="标注: 弯曲线形 2">
            <a:extLst>
              <a:ext uri="{FF2B5EF4-FFF2-40B4-BE49-F238E27FC236}">
                <a16:creationId xmlns:a16="http://schemas.microsoft.com/office/drawing/2014/main" id="{68BFEC80-56A1-4552-AA49-90CF9EACF121}"/>
              </a:ext>
            </a:extLst>
          </p:cNvPr>
          <p:cNvSpPr/>
          <p:nvPr/>
        </p:nvSpPr>
        <p:spPr>
          <a:xfrm>
            <a:off x="5730344" y="5032642"/>
            <a:ext cx="1347789" cy="812096"/>
          </a:xfrm>
          <a:prstGeom prst="borderCallout2">
            <a:avLst>
              <a:gd name="adj1" fmla="val 18750"/>
              <a:gd name="adj2" fmla="val -3829"/>
              <a:gd name="adj3" fmla="val 18750"/>
              <a:gd name="adj4" fmla="val -16667"/>
              <a:gd name="adj5" fmla="val -133684"/>
              <a:gd name="adj6" fmla="val -26465"/>
            </a:avLst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>
                <a:latin typeface="+mj-ea"/>
                <a:ea typeface="+mj-ea"/>
              </a:rPr>
              <a:t>实际调用的就是该函数</a:t>
            </a:r>
          </a:p>
        </p:txBody>
      </p:sp>
    </p:spTree>
    <p:extLst>
      <p:ext uri="{BB962C8B-B14F-4D97-AF65-F5344CB8AC3E}">
        <p14:creationId xmlns:p14="http://schemas.microsoft.com/office/powerpoint/2010/main" val="1088781446"/>
      </p:ext>
    </p:ext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3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12380</TotalTime>
  <Words>1720</Words>
  <Application>Microsoft Office PowerPoint</Application>
  <PresentationFormat>全屏显示(4:3)</PresentationFormat>
  <Paragraphs>349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0" baseType="lpstr">
      <vt:lpstr>仿宋_GB2312</vt:lpstr>
      <vt:lpstr>黑体</vt:lpstr>
      <vt:lpstr>华文新魏</vt:lpstr>
      <vt:lpstr>华文行楷</vt:lpstr>
      <vt:lpstr>宋体</vt:lpstr>
      <vt:lpstr>新宋体</vt:lpstr>
      <vt:lpstr>幼圆</vt:lpstr>
      <vt:lpstr>Arial</vt:lpstr>
      <vt:lpstr>Calibri</vt:lpstr>
      <vt:lpstr>Cambria</vt:lpstr>
      <vt:lpstr>Times New Roman</vt:lpstr>
      <vt:lpstr>Wingdings</vt:lpstr>
      <vt:lpstr>Office 主题</vt:lpstr>
      <vt:lpstr>面向对象程序设计</vt:lpstr>
      <vt:lpstr>第12章  模板</vt:lpstr>
      <vt:lpstr>12.1  模板的作用</vt:lpstr>
      <vt:lpstr>12.1.1 模板的概念</vt:lpstr>
      <vt:lpstr>12.1.2 模板的由来及作用</vt:lpstr>
      <vt:lpstr>12.1.2 模板的由来及作用</vt:lpstr>
      <vt:lpstr>12.1.2 模板的由来及作用</vt:lpstr>
      <vt:lpstr>12.1.2 模板的由来及作用</vt:lpstr>
      <vt:lpstr>12.1.2 模板的由来及作用</vt:lpstr>
      <vt:lpstr>12.2  函数模板</vt:lpstr>
      <vt:lpstr>12.2.1 函数模板的定义</vt:lpstr>
      <vt:lpstr>12.2.1 函数模板的定义</vt:lpstr>
      <vt:lpstr>12.2.2 函数模板的使用</vt:lpstr>
      <vt:lpstr>12.2.2 函数模板的使用</vt:lpstr>
      <vt:lpstr>12.2.3 函数模板的重载</vt:lpstr>
      <vt:lpstr>12.2.3 函数模板的重载</vt:lpstr>
      <vt:lpstr>12.2.3 函数模板的重载</vt:lpstr>
      <vt:lpstr>12.2.3 函数模板的重载</vt:lpstr>
      <vt:lpstr>12.2.3 函数模板的重载</vt:lpstr>
      <vt:lpstr>12.3  类模板</vt:lpstr>
      <vt:lpstr>12.3.1 类模板的定义</vt:lpstr>
      <vt:lpstr>12.3.1 类模板的定义</vt:lpstr>
      <vt:lpstr>12.3.1 类模板的定义</vt:lpstr>
      <vt:lpstr>12.3.1 类模板的定义</vt:lpstr>
      <vt:lpstr>12.3.2 类模板的使用</vt:lpstr>
      <vt:lpstr>12.3.2 类模板的使用</vt:lpstr>
      <vt:lpstr>作  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王金鹏</dc:creator>
  <cp:lastModifiedBy>admin</cp:lastModifiedBy>
  <cp:revision>1375</cp:revision>
  <dcterms:created xsi:type="dcterms:W3CDTF">2019-03-27T11:53:56Z</dcterms:created>
  <dcterms:modified xsi:type="dcterms:W3CDTF">2022-05-02T14:13:46Z</dcterms:modified>
</cp:coreProperties>
</file>

<file path=docProps/thumbnail.jpeg>
</file>